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charts/chart9.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Default Extension="gif" ContentType="image/gif"/>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7" r:id="rId5"/>
    <p:sldId id="259" r:id="rId6"/>
    <p:sldId id="260" r:id="rId7"/>
    <p:sldId id="261" r:id="rId8"/>
    <p:sldId id="262" r:id="rId9"/>
    <p:sldId id="263" r:id="rId10"/>
    <p:sldId id="266" r:id="rId11"/>
    <p:sldId id="268" r:id="rId12"/>
    <p:sldId id="269" r:id="rId13"/>
    <p:sldId id="270" r:id="rId14"/>
    <p:sldId id="264" r:id="rId15"/>
    <p:sldId id="271" r:id="rId16"/>
    <p:sldId id="265"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0D3093"/>
    <a:srgbClr val="00FF00"/>
    <a:srgbClr val="FF0066"/>
    <a:srgbClr val="00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21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Office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Office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Microsoft_Office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Office_Excel10.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view3D>
      <c:perspective val="30"/>
    </c:view3D>
    <c:plotArea>
      <c:layout/>
      <c:bar3DChart>
        <c:barDir val="col"/>
        <c:grouping val="clustered"/>
        <c:ser>
          <c:idx val="0"/>
          <c:order val="0"/>
          <c:tx>
            <c:strRef>
              <c:f>Лист1!$B$1</c:f>
              <c:strCache>
                <c:ptCount val="1"/>
                <c:pt idx="0">
                  <c:v>дұрыс емес</c:v>
                </c:pt>
              </c:strCache>
            </c:strRef>
          </c:tx>
          <c:cat>
            <c:numRef>
              <c:f>Лист1!$A$2</c:f>
              <c:numCache>
                <c:formatCode>General</c:formatCode>
                <c:ptCount val="1"/>
              </c:numCache>
            </c:numRef>
          </c:cat>
          <c:val>
            <c:numRef>
              <c:f>Лист1!$B$2</c:f>
              <c:numCache>
                <c:formatCode>General</c:formatCode>
                <c:ptCount val="1"/>
                <c:pt idx="0">
                  <c:v>17</c:v>
                </c:pt>
              </c:numCache>
            </c:numRef>
          </c:val>
        </c:ser>
        <c:ser>
          <c:idx val="1"/>
          <c:order val="1"/>
          <c:tx>
            <c:strRef>
              <c:f>Лист1!$C$1</c:f>
              <c:strCache>
                <c:ptCount val="1"/>
                <c:pt idx="0">
                  <c:v>дұрыс </c:v>
                </c:pt>
              </c:strCache>
            </c:strRef>
          </c:tx>
          <c:cat>
            <c:numRef>
              <c:f>Лист1!$A$2</c:f>
              <c:numCache>
                <c:formatCode>General</c:formatCode>
                <c:ptCount val="1"/>
              </c:numCache>
            </c:numRef>
          </c:cat>
          <c:val>
            <c:numRef>
              <c:f>Лист1!$C$2</c:f>
              <c:numCache>
                <c:formatCode>General</c:formatCode>
                <c:ptCount val="1"/>
                <c:pt idx="0">
                  <c:v>1</c:v>
                </c:pt>
              </c:numCache>
            </c:numRef>
          </c:val>
        </c:ser>
        <c:ser>
          <c:idx val="2"/>
          <c:order val="2"/>
          <c:tx>
            <c:strRef>
              <c:f>Лист1!$D$1</c:f>
              <c:strCache>
                <c:ptCount val="1"/>
                <c:pt idx="0">
                  <c:v>жауап жоқ</c:v>
                </c:pt>
              </c:strCache>
            </c:strRef>
          </c:tx>
          <c:cat>
            <c:numRef>
              <c:f>Лист1!$A$2</c:f>
              <c:numCache>
                <c:formatCode>General</c:formatCode>
                <c:ptCount val="1"/>
              </c:numCache>
            </c:numRef>
          </c:cat>
          <c:val>
            <c:numRef>
              <c:f>Лист1!$D$2</c:f>
              <c:numCache>
                <c:formatCode>General</c:formatCode>
                <c:ptCount val="1"/>
                <c:pt idx="0">
                  <c:v>0</c:v>
                </c:pt>
              </c:numCache>
            </c:numRef>
          </c:val>
        </c:ser>
        <c:shape val="cylinder"/>
        <c:axId val="73665536"/>
        <c:axId val="78381824"/>
        <c:axId val="0"/>
      </c:bar3DChart>
      <c:catAx>
        <c:axId val="73665536"/>
        <c:scaling>
          <c:orientation val="minMax"/>
        </c:scaling>
        <c:axPos val="b"/>
        <c:numFmt formatCode="General" sourceLinked="1"/>
        <c:tickLblPos val="nextTo"/>
        <c:crossAx val="78381824"/>
        <c:crosses val="autoZero"/>
        <c:auto val="1"/>
        <c:lblAlgn val="ctr"/>
        <c:lblOffset val="100"/>
      </c:catAx>
      <c:valAx>
        <c:axId val="78381824"/>
        <c:scaling>
          <c:orientation val="minMax"/>
        </c:scaling>
        <c:axPos val="l"/>
        <c:majorGridlines/>
        <c:numFmt formatCode="General" sourceLinked="1"/>
        <c:tickLblPos val="nextTo"/>
        <c:crossAx val="73665536"/>
        <c:crosses val="autoZero"/>
        <c:crossBetween val="between"/>
      </c:valAx>
    </c:plotArea>
    <c:legend>
      <c:legendPos val="r"/>
      <c:layout/>
    </c:legend>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chart>
    <c:view3D>
      <c:perspective val="30"/>
    </c:view3D>
    <c:plotArea>
      <c:layout/>
      <c:bar3DChart>
        <c:barDir val="bar"/>
        <c:grouping val="clustered"/>
        <c:ser>
          <c:idx val="0"/>
          <c:order val="0"/>
          <c:tx>
            <c:strRef>
              <c:f>Лист1!$B$1</c:f>
              <c:strCache>
                <c:ptCount val="1"/>
                <c:pt idx="0">
                  <c:v>Ұнатпағандықтан</c:v>
                </c:pt>
              </c:strCache>
            </c:strRef>
          </c:tx>
          <c:spPr>
            <a:solidFill>
              <a:schemeClr val="accent5">
                <a:lumMod val="75000"/>
              </a:schemeClr>
            </a:solidFill>
          </c:spPr>
          <c:cat>
            <c:numRef>
              <c:f>Лист1!$A$2</c:f>
              <c:numCache>
                <c:formatCode>General</c:formatCode>
                <c:ptCount val="1"/>
              </c:numCache>
            </c:numRef>
          </c:cat>
          <c:val>
            <c:numRef>
              <c:f>Лист1!$B$2</c:f>
              <c:numCache>
                <c:formatCode>General</c:formatCode>
                <c:ptCount val="1"/>
                <c:pt idx="0">
                  <c:v>2</c:v>
                </c:pt>
              </c:numCache>
            </c:numRef>
          </c:val>
        </c:ser>
        <c:ser>
          <c:idx val="1"/>
          <c:order val="1"/>
          <c:tx>
            <c:strRef>
              <c:f>Лист1!$C$1</c:f>
              <c:strCache>
                <c:ptCount val="1"/>
                <c:pt idx="0">
                  <c:v>Мүмкіндігі болмағандықтан</c:v>
                </c:pt>
              </c:strCache>
            </c:strRef>
          </c:tx>
          <c:spPr>
            <a:solidFill>
              <a:srgbClr val="7030A0"/>
            </a:solidFill>
          </c:spPr>
          <c:cat>
            <c:numRef>
              <c:f>Лист1!$A$2</c:f>
              <c:numCache>
                <c:formatCode>General</c:formatCode>
                <c:ptCount val="1"/>
              </c:numCache>
            </c:numRef>
          </c:cat>
          <c:val>
            <c:numRef>
              <c:f>Лист1!$C$2</c:f>
              <c:numCache>
                <c:formatCode>General</c:formatCode>
                <c:ptCount val="1"/>
                <c:pt idx="0">
                  <c:v>15</c:v>
                </c:pt>
              </c:numCache>
            </c:numRef>
          </c:val>
        </c:ser>
        <c:ser>
          <c:idx val="2"/>
          <c:order val="2"/>
          <c:tx>
            <c:strRef>
              <c:f>Лист1!$D$1</c:f>
              <c:strCache>
                <c:ptCount val="1"/>
                <c:pt idx="0">
                  <c:v>Жауап жоқ</c:v>
                </c:pt>
              </c:strCache>
            </c:strRef>
          </c:tx>
          <c:spPr>
            <a:solidFill>
              <a:srgbClr val="FFC000"/>
            </a:solidFill>
          </c:spPr>
          <c:cat>
            <c:numRef>
              <c:f>Лист1!$A$2</c:f>
              <c:numCache>
                <c:formatCode>General</c:formatCode>
                <c:ptCount val="1"/>
              </c:numCache>
            </c:numRef>
          </c:cat>
          <c:val>
            <c:numRef>
              <c:f>Лист1!$D$2</c:f>
              <c:numCache>
                <c:formatCode>General</c:formatCode>
                <c:ptCount val="1"/>
                <c:pt idx="0">
                  <c:v>3</c:v>
                </c:pt>
              </c:numCache>
            </c:numRef>
          </c:val>
        </c:ser>
        <c:shape val="box"/>
        <c:axId val="78403456"/>
        <c:axId val="78404992"/>
        <c:axId val="0"/>
      </c:bar3DChart>
      <c:catAx>
        <c:axId val="78403456"/>
        <c:scaling>
          <c:orientation val="minMax"/>
        </c:scaling>
        <c:axPos val="l"/>
        <c:numFmt formatCode="General" sourceLinked="1"/>
        <c:tickLblPos val="nextTo"/>
        <c:crossAx val="78404992"/>
        <c:crosses val="autoZero"/>
        <c:auto val="1"/>
        <c:lblAlgn val="ctr"/>
        <c:lblOffset val="100"/>
      </c:catAx>
      <c:valAx>
        <c:axId val="78404992"/>
        <c:scaling>
          <c:orientation val="minMax"/>
        </c:scaling>
        <c:axPos val="b"/>
        <c:majorGridlines/>
        <c:numFmt formatCode="General" sourceLinked="1"/>
        <c:tickLblPos val="nextTo"/>
        <c:crossAx val="78403456"/>
        <c:crosses val="autoZero"/>
        <c:crossBetween val="between"/>
      </c:valAx>
    </c:plotArea>
    <c:legend>
      <c:legendPos val="r"/>
      <c:layout/>
    </c:legend>
    <c:plotVisOnly val="1"/>
  </c:chart>
  <c:txPr>
    <a:bodyPr/>
    <a:lstStyle/>
    <a:p>
      <a:pPr>
        <a:defRPr sz="1800"/>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chart>
    <c:autoTitleDeleted val="1"/>
    <c:view3D>
      <c:rotX val="30"/>
      <c:perspective val="30"/>
    </c:view3D>
    <c:plotArea>
      <c:layout/>
      <c:pie3DChart>
        <c:varyColors val="1"/>
        <c:ser>
          <c:idx val="0"/>
          <c:order val="0"/>
          <c:tx>
            <c:strRef>
              <c:f>Лист1!$B$1</c:f>
              <c:strCache>
                <c:ptCount val="1"/>
                <c:pt idx="0">
                  <c:v>Столбец1</c:v>
                </c:pt>
              </c:strCache>
            </c:strRef>
          </c:tx>
          <c:spPr>
            <a:solidFill>
              <a:schemeClr val="bg2">
                <a:lumMod val="50000"/>
              </a:schemeClr>
            </a:solidFill>
          </c:spPr>
          <c:dPt>
            <c:idx val="0"/>
            <c:spPr>
              <a:solidFill>
                <a:srgbClr val="0070C0"/>
              </a:solidFill>
            </c:spPr>
          </c:dPt>
          <c:dPt>
            <c:idx val="1"/>
            <c:spPr>
              <a:solidFill>
                <a:srgbClr val="00CC00"/>
              </a:solidFill>
            </c:spPr>
          </c:dPt>
          <c:dPt>
            <c:idx val="2"/>
            <c:spPr>
              <a:solidFill>
                <a:srgbClr val="FFC000"/>
              </a:solidFill>
            </c:spPr>
          </c:dPt>
          <c:cat>
            <c:strRef>
              <c:f>Лист1!$A$2:$A$4</c:f>
              <c:strCache>
                <c:ptCount val="3"/>
                <c:pt idx="0">
                  <c:v>0-11</c:v>
                </c:pt>
                <c:pt idx="1">
                  <c:v>12--17</c:v>
                </c:pt>
                <c:pt idx="2">
                  <c:v>жауап жоқ</c:v>
                </c:pt>
              </c:strCache>
            </c:strRef>
          </c:cat>
          <c:val>
            <c:numRef>
              <c:f>Лист1!$B$2:$B$4</c:f>
              <c:numCache>
                <c:formatCode>General</c:formatCode>
                <c:ptCount val="3"/>
                <c:pt idx="0">
                  <c:v>16</c:v>
                </c:pt>
                <c:pt idx="1">
                  <c:v>2</c:v>
                </c:pt>
                <c:pt idx="2">
                  <c:v>2</c:v>
                </c:pt>
              </c:numCache>
            </c:numRef>
          </c:val>
        </c:ser>
      </c:pie3DChart>
    </c:plotArea>
    <c:legend>
      <c:legendPos val="r"/>
      <c:layout/>
    </c:legend>
    <c:plotVisOnly val="1"/>
  </c:chart>
  <c:txPr>
    <a:bodyPr/>
    <a:lstStyle/>
    <a:p>
      <a:pPr>
        <a:defRPr sz="1800"/>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doughnutChart>
        <c:varyColors val="1"/>
        <c:ser>
          <c:idx val="0"/>
          <c:order val="0"/>
          <c:tx>
            <c:strRef>
              <c:f>Лист1!$B$1</c:f>
              <c:strCache>
                <c:ptCount val="1"/>
                <c:pt idx="0">
                  <c:v>Столбец1</c:v>
                </c:pt>
              </c:strCache>
            </c:strRef>
          </c:tx>
          <c:explosion val="25"/>
          <c:dLbls>
            <c:showVal val="1"/>
            <c:showCatName val="1"/>
            <c:showLeaderLines val="1"/>
          </c:dLbls>
          <c:cat>
            <c:strRef>
              <c:f>Лист1!$A$2:$A$6</c:f>
              <c:strCache>
                <c:ptCount val="5"/>
                <c:pt idx="0">
                  <c:v>Қытай</c:v>
                </c:pt>
                <c:pt idx="1">
                  <c:v>Қазақстан</c:v>
                </c:pt>
                <c:pt idx="2">
                  <c:v>Жауап жоқ</c:v>
                </c:pt>
                <c:pt idx="3">
                  <c:v>АҚШ</c:v>
                </c:pt>
                <c:pt idx="4">
                  <c:v>Ресей</c:v>
                </c:pt>
              </c:strCache>
            </c:strRef>
          </c:cat>
          <c:val>
            <c:numRef>
              <c:f>Лист1!$B$2:$B$6</c:f>
              <c:numCache>
                <c:formatCode>General</c:formatCode>
                <c:ptCount val="5"/>
                <c:pt idx="0">
                  <c:v>6</c:v>
                </c:pt>
                <c:pt idx="1">
                  <c:v>3</c:v>
                </c:pt>
                <c:pt idx="2">
                  <c:v>3</c:v>
                </c:pt>
                <c:pt idx="3">
                  <c:v>4</c:v>
                </c:pt>
                <c:pt idx="4">
                  <c:v>3</c:v>
                </c:pt>
              </c:numCache>
            </c:numRef>
          </c:val>
        </c:ser>
        <c:dLbls>
          <c:showVal val="1"/>
          <c:showCatName val="1"/>
        </c:dLbls>
        <c:firstSliceAng val="0"/>
        <c:holeSize val="50"/>
      </c:doughnutChart>
    </c:plotArea>
    <c:plotVisOnly val="1"/>
  </c:chart>
  <c:txPr>
    <a:bodyPr/>
    <a:lstStyle/>
    <a:p>
      <a:pPr>
        <a:defRPr sz="1800"/>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perspective val="30"/>
    </c:view3D>
    <c:plotArea>
      <c:layout/>
      <c:bar3DChart>
        <c:barDir val="col"/>
        <c:grouping val="standard"/>
        <c:ser>
          <c:idx val="0"/>
          <c:order val="0"/>
          <c:tx>
            <c:strRef>
              <c:f>Лист1!$B$1</c:f>
              <c:strCache>
                <c:ptCount val="1"/>
                <c:pt idx="0">
                  <c:v>Столбец1</c:v>
                </c:pt>
              </c:strCache>
            </c:strRef>
          </c:tx>
          <c:dPt>
            <c:idx val="0"/>
            <c:spPr>
              <a:solidFill>
                <a:schemeClr val="accent5">
                  <a:lumMod val="75000"/>
                </a:schemeClr>
              </a:solidFill>
            </c:spPr>
          </c:dPt>
          <c:dPt>
            <c:idx val="1"/>
            <c:spPr>
              <a:solidFill>
                <a:srgbClr val="FFC000"/>
              </a:solidFill>
            </c:spPr>
          </c:dPt>
          <c:dPt>
            <c:idx val="2"/>
            <c:spPr>
              <a:solidFill>
                <a:srgbClr val="FF0066"/>
              </a:solidFill>
            </c:spPr>
          </c:dPt>
          <c:dPt>
            <c:idx val="3"/>
            <c:spPr>
              <a:solidFill>
                <a:schemeClr val="bg2">
                  <a:lumMod val="50000"/>
                </a:schemeClr>
              </a:solidFill>
            </c:spPr>
          </c:dPt>
          <c:cat>
            <c:strRef>
              <c:f>Лист1!$A$2:$A$5</c:f>
              <c:strCache>
                <c:ptCount val="4"/>
                <c:pt idx="0">
                  <c:v>Жауап жоқ</c:v>
                </c:pt>
                <c:pt idx="1">
                  <c:v>Қаражат болмауы</c:v>
                </c:pt>
                <c:pt idx="2">
                  <c:v>Мүмкіндігі болмағандықтан</c:v>
                </c:pt>
                <c:pt idx="3">
                  <c:v>Алдамшы махаббат</c:v>
                </c:pt>
              </c:strCache>
            </c:strRef>
          </c:cat>
          <c:val>
            <c:numRef>
              <c:f>Лист1!$B$2:$B$5</c:f>
              <c:numCache>
                <c:formatCode>General</c:formatCode>
                <c:ptCount val="4"/>
                <c:pt idx="0">
                  <c:v>2</c:v>
                </c:pt>
                <c:pt idx="1">
                  <c:v>3</c:v>
                </c:pt>
                <c:pt idx="2">
                  <c:v>5</c:v>
                </c:pt>
                <c:pt idx="3">
                  <c:v>10</c:v>
                </c:pt>
              </c:numCache>
            </c:numRef>
          </c:val>
        </c:ser>
        <c:shape val="cone"/>
        <c:axId val="73704576"/>
        <c:axId val="73706112"/>
        <c:axId val="79620736"/>
      </c:bar3DChart>
      <c:catAx>
        <c:axId val="73704576"/>
        <c:scaling>
          <c:orientation val="minMax"/>
        </c:scaling>
        <c:axPos val="b"/>
        <c:tickLblPos val="nextTo"/>
        <c:crossAx val="73706112"/>
        <c:crosses val="autoZero"/>
        <c:auto val="1"/>
        <c:lblAlgn val="ctr"/>
        <c:lblOffset val="100"/>
      </c:catAx>
      <c:valAx>
        <c:axId val="73706112"/>
        <c:scaling>
          <c:orientation val="minMax"/>
        </c:scaling>
        <c:axPos val="l"/>
        <c:majorGridlines/>
        <c:numFmt formatCode="General" sourceLinked="1"/>
        <c:tickLblPos val="nextTo"/>
        <c:crossAx val="73704576"/>
        <c:crosses val="autoZero"/>
        <c:crossBetween val="between"/>
      </c:valAx>
      <c:serAx>
        <c:axId val="79620736"/>
        <c:scaling>
          <c:orientation val="minMax"/>
        </c:scaling>
        <c:delete val="1"/>
        <c:axPos val="b"/>
        <c:tickLblPos val="none"/>
        <c:crossAx val="73706112"/>
        <c:crosses val="autoZero"/>
      </c:serAx>
    </c:plotArea>
    <c:plotVisOnly val="1"/>
  </c:chart>
  <c:txPr>
    <a:bodyPr/>
    <a:lstStyle/>
    <a:p>
      <a:pPr>
        <a:defRPr sz="1800"/>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barChart>
        <c:barDir val="bar"/>
        <c:grouping val="clustered"/>
        <c:ser>
          <c:idx val="0"/>
          <c:order val="0"/>
          <c:tx>
            <c:strRef>
              <c:f>Лист1!$B$1</c:f>
              <c:strCache>
                <c:ptCount val="1"/>
                <c:pt idx="0">
                  <c:v>Столбец1</c:v>
                </c:pt>
              </c:strCache>
            </c:strRef>
          </c:tx>
          <c:dPt>
            <c:idx val="1"/>
            <c:spPr>
              <a:solidFill>
                <a:srgbClr val="00FF00"/>
              </a:solidFill>
            </c:spPr>
          </c:dPt>
          <c:dPt>
            <c:idx val="2"/>
            <c:spPr>
              <a:solidFill>
                <a:srgbClr val="FF0066"/>
              </a:solidFill>
            </c:spPr>
          </c:dPt>
          <c:cat>
            <c:strRef>
              <c:f>Лист1!$A$2:$A$4</c:f>
              <c:strCache>
                <c:ptCount val="3"/>
                <c:pt idx="0">
                  <c:v>жақсы</c:v>
                </c:pt>
                <c:pt idx="1">
                  <c:v>жаман</c:v>
                </c:pt>
                <c:pt idx="2">
                  <c:v>жауап жоқ</c:v>
                </c:pt>
              </c:strCache>
            </c:strRef>
          </c:cat>
          <c:val>
            <c:numRef>
              <c:f>Лист1!$B$2:$B$4</c:f>
              <c:numCache>
                <c:formatCode>General</c:formatCode>
                <c:ptCount val="3"/>
                <c:pt idx="0">
                  <c:v>11</c:v>
                </c:pt>
                <c:pt idx="1">
                  <c:v>6</c:v>
                </c:pt>
                <c:pt idx="2">
                  <c:v>3</c:v>
                </c:pt>
              </c:numCache>
            </c:numRef>
          </c:val>
        </c:ser>
        <c:axId val="78432896"/>
        <c:axId val="78431360"/>
      </c:barChart>
      <c:valAx>
        <c:axId val="78431360"/>
        <c:scaling>
          <c:orientation val="minMax"/>
        </c:scaling>
        <c:axPos val="b"/>
        <c:majorGridlines/>
        <c:numFmt formatCode="General" sourceLinked="1"/>
        <c:tickLblPos val="nextTo"/>
        <c:crossAx val="78432896"/>
        <c:crosses val="autoZero"/>
        <c:crossBetween val="between"/>
      </c:valAx>
      <c:catAx>
        <c:axId val="78432896"/>
        <c:scaling>
          <c:orientation val="minMax"/>
        </c:scaling>
        <c:axPos val="l"/>
        <c:tickLblPos val="nextTo"/>
        <c:crossAx val="78431360"/>
        <c:crosses val="autoZero"/>
        <c:auto val="1"/>
        <c:lblAlgn val="ctr"/>
        <c:lblOffset val="100"/>
      </c:catAx>
    </c:plotArea>
    <c:plotVisOnly val="1"/>
  </c:chart>
  <c:txPr>
    <a:bodyPr/>
    <a:lstStyle/>
    <a:p>
      <a:pPr>
        <a:defRPr sz="1800"/>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chart>
    <c:autoTitleDeleted val="1"/>
    <c:plotArea>
      <c:layout/>
      <c:doughnutChart>
        <c:varyColors val="1"/>
        <c:ser>
          <c:idx val="0"/>
          <c:order val="0"/>
          <c:tx>
            <c:strRef>
              <c:f>Лист1!$B$1</c:f>
              <c:strCache>
                <c:ptCount val="1"/>
                <c:pt idx="0">
                  <c:v>Продажи</c:v>
                </c:pt>
              </c:strCache>
            </c:strRef>
          </c:tx>
          <c:explosion val="25"/>
          <c:dPt>
            <c:idx val="0"/>
            <c:spPr>
              <a:gradFill>
                <a:gsLst>
                  <a:gs pos="0">
                    <a:srgbClr val="03D4A8"/>
                  </a:gs>
                  <a:gs pos="25000">
                    <a:srgbClr val="21D6E0"/>
                  </a:gs>
                  <a:gs pos="75000">
                    <a:srgbClr val="0087E6"/>
                  </a:gs>
                  <a:gs pos="100000">
                    <a:srgbClr val="005CBF"/>
                  </a:gs>
                </a:gsLst>
                <a:lin ang="5400000" scaled="0"/>
              </a:gradFill>
            </c:spPr>
          </c:dPt>
          <c:dPt>
            <c:idx val="1"/>
            <c:sp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c:spPr>
          </c:dPt>
          <c:dPt>
            <c:idx val="2"/>
            <c:spPr>
              <a:gradFill>
                <a:gsLst>
                  <a:gs pos="0">
                    <a:srgbClr val="CCCCFF"/>
                  </a:gs>
                  <a:gs pos="17999">
                    <a:srgbClr val="99CCFF"/>
                  </a:gs>
                  <a:gs pos="36000">
                    <a:srgbClr val="9966FF"/>
                  </a:gs>
                  <a:gs pos="61000">
                    <a:srgbClr val="CC99FF"/>
                  </a:gs>
                  <a:gs pos="82001">
                    <a:srgbClr val="99CCFF"/>
                  </a:gs>
                  <a:gs pos="100000">
                    <a:srgbClr val="CCCCFF"/>
                  </a:gs>
                </a:gsLst>
                <a:lin ang="5400000" scaled="0"/>
              </a:gradFill>
            </c:spPr>
          </c:dPt>
          <c:dPt>
            <c:idx val="3"/>
            <c:spPr>
              <a:gradFill>
                <a:gsLst>
                  <a:gs pos="0">
                    <a:srgbClr val="00FF00"/>
                  </a:gs>
                  <a:gs pos="25000">
                    <a:srgbClr val="FF6633"/>
                  </a:gs>
                  <a:gs pos="50000">
                    <a:srgbClr val="FFFF00"/>
                  </a:gs>
                  <a:gs pos="75000">
                    <a:srgbClr val="01A78F"/>
                  </a:gs>
                  <a:gs pos="100000">
                    <a:srgbClr val="3366FF"/>
                  </a:gs>
                </a:gsLst>
                <a:lin ang="5400000" scaled="0"/>
              </a:gradFill>
            </c:spPr>
          </c:dPt>
          <c:cat>
            <c:strRef>
              <c:f>Лист1!$A$2:$A$5</c:f>
              <c:strCache>
                <c:ptCount val="4"/>
                <c:pt idx="0">
                  <c:v>Оларды асырау</c:v>
                </c:pt>
                <c:pt idx="1">
                  <c:v>Ештеңке істемеу</c:v>
                </c:pt>
                <c:pt idx="2">
                  <c:v>Жауап жоқ</c:v>
                </c:pt>
                <c:pt idx="3">
                  <c:v>Ақша беру(бөлу)</c:v>
                </c:pt>
              </c:strCache>
            </c:strRef>
          </c:cat>
          <c:val>
            <c:numRef>
              <c:f>Лист1!$B$2:$B$5</c:f>
              <c:numCache>
                <c:formatCode>General</c:formatCode>
                <c:ptCount val="4"/>
                <c:pt idx="0">
                  <c:v>11</c:v>
                </c:pt>
                <c:pt idx="1">
                  <c:v>0</c:v>
                </c:pt>
                <c:pt idx="2">
                  <c:v>2</c:v>
                </c:pt>
                <c:pt idx="3">
                  <c:v>7</c:v>
                </c:pt>
              </c:numCache>
            </c:numRef>
          </c:val>
        </c:ser>
        <c:firstSliceAng val="0"/>
        <c:holeSize val="50"/>
      </c:doughnutChart>
    </c:plotArea>
    <c:legend>
      <c:legendPos val="r"/>
      <c:layout/>
    </c:legend>
    <c:plotVisOnly val="1"/>
  </c:chart>
  <c:txPr>
    <a:bodyPr/>
    <a:lstStyle/>
    <a:p>
      <a:pPr>
        <a:defRPr sz="1800"/>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perspective val="30"/>
    </c:view3D>
    <c:plotArea>
      <c:layout/>
      <c:bar3DChart>
        <c:barDir val="bar"/>
        <c:grouping val="clustered"/>
        <c:ser>
          <c:idx val="0"/>
          <c:order val="0"/>
          <c:tx>
            <c:strRef>
              <c:f>Лист1!$B$1</c:f>
              <c:strCache>
                <c:ptCount val="1"/>
                <c:pt idx="0">
                  <c:v>Столбец1</c:v>
                </c:pt>
              </c:strCache>
            </c:strRef>
          </c:tx>
          <c:spPr>
            <a:ln w="127000" cmpd="thinThick">
              <a:prstDash val="solid"/>
            </a:ln>
          </c:spPr>
          <c:dPt>
            <c:idx val="0"/>
            <c:spPr>
              <a:solidFill>
                <a:srgbClr val="00FF00"/>
              </a:solidFill>
              <a:ln w="127000" cmpd="thinThick">
                <a:prstDash val="solid"/>
              </a:ln>
            </c:spPr>
          </c:dPt>
          <c:dPt>
            <c:idx val="1"/>
            <c:spPr>
              <a:solidFill>
                <a:srgbClr val="FFC000"/>
              </a:solidFill>
              <a:ln w="127000" cmpd="thinThick">
                <a:prstDash val="solid"/>
              </a:ln>
            </c:spPr>
          </c:dPt>
          <c:cat>
            <c:strRef>
              <c:f>Лист1!$A$2:$A$4</c:f>
              <c:strCache>
                <c:ptCount val="3"/>
                <c:pt idx="0">
                  <c:v>иә</c:v>
                </c:pt>
                <c:pt idx="1">
                  <c:v>жоқ</c:v>
                </c:pt>
                <c:pt idx="2">
                  <c:v>жауап жоқ</c:v>
                </c:pt>
              </c:strCache>
            </c:strRef>
          </c:cat>
          <c:val>
            <c:numRef>
              <c:f>Лист1!$B$2:$B$4</c:f>
              <c:numCache>
                <c:formatCode>General</c:formatCode>
                <c:ptCount val="3"/>
                <c:pt idx="0">
                  <c:v>13</c:v>
                </c:pt>
                <c:pt idx="1">
                  <c:v>3</c:v>
                </c:pt>
                <c:pt idx="2">
                  <c:v>5</c:v>
                </c:pt>
              </c:numCache>
            </c:numRef>
          </c:val>
        </c:ser>
        <c:shape val="cone"/>
        <c:axId val="79549184"/>
        <c:axId val="79551872"/>
        <c:axId val="0"/>
      </c:bar3DChart>
      <c:catAx>
        <c:axId val="79549184"/>
        <c:scaling>
          <c:orientation val="minMax"/>
        </c:scaling>
        <c:axPos val="l"/>
        <c:tickLblPos val="nextTo"/>
        <c:crossAx val="79551872"/>
        <c:crosses val="autoZero"/>
        <c:auto val="1"/>
        <c:lblAlgn val="ctr"/>
        <c:lblOffset val="100"/>
      </c:catAx>
      <c:valAx>
        <c:axId val="79551872"/>
        <c:scaling>
          <c:orientation val="minMax"/>
        </c:scaling>
        <c:axPos val="b"/>
        <c:majorGridlines/>
        <c:numFmt formatCode="General" sourceLinked="1"/>
        <c:tickLblPos val="nextTo"/>
        <c:crossAx val="79549184"/>
        <c:crosses val="autoZero"/>
        <c:crossBetween val="between"/>
      </c:valAx>
    </c:plotArea>
    <c:plotVisOnly val="1"/>
  </c:chart>
  <c:txPr>
    <a:bodyPr/>
    <a:lstStyle/>
    <a:p>
      <a:pPr>
        <a:defRPr sz="1800"/>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ru-RU"/>
  <c:chart>
    <c:autoTitleDeleted val="1"/>
    <c:view3D>
      <c:rAngAx val="1"/>
    </c:view3D>
    <c:plotArea>
      <c:layout/>
      <c:bar3DChart>
        <c:barDir val="col"/>
        <c:grouping val="clustered"/>
        <c:ser>
          <c:idx val="0"/>
          <c:order val="0"/>
          <c:tx>
            <c:strRef>
              <c:f>Лист1!$B$1</c:f>
              <c:strCache>
                <c:ptCount val="1"/>
                <c:pt idx="0">
                  <c:v>Ряд 1</c:v>
                </c:pt>
              </c:strCache>
            </c:strRef>
          </c:tx>
          <c:dPt>
            <c:idx val="0"/>
            <c:spPr>
              <a:solidFill>
                <a:srgbClr val="FFC000"/>
              </a:solidFill>
            </c:spPr>
          </c:dPt>
          <c:dPt>
            <c:idx val="1"/>
            <c:spPr>
              <a:solidFill>
                <a:srgbClr val="92D050"/>
              </a:solidFill>
            </c:spPr>
          </c:dPt>
          <c:cat>
            <c:strRef>
              <c:f>Лист1!$A$2:$A$4</c:f>
              <c:strCache>
                <c:ptCount val="3"/>
                <c:pt idx="0">
                  <c:v>жақсы</c:v>
                </c:pt>
                <c:pt idx="1">
                  <c:v>жаман</c:v>
                </c:pt>
                <c:pt idx="2">
                  <c:v>жауап жоқ</c:v>
                </c:pt>
              </c:strCache>
            </c:strRef>
          </c:cat>
          <c:val>
            <c:numRef>
              <c:f>Лист1!$B$2:$B$4</c:f>
              <c:numCache>
                <c:formatCode>General</c:formatCode>
                <c:ptCount val="3"/>
                <c:pt idx="0">
                  <c:v>5</c:v>
                </c:pt>
                <c:pt idx="1">
                  <c:v>12</c:v>
                </c:pt>
                <c:pt idx="2">
                  <c:v>3</c:v>
                </c:pt>
              </c:numCache>
            </c:numRef>
          </c:val>
        </c:ser>
        <c:shape val="cylinder"/>
        <c:axId val="90443776"/>
        <c:axId val="90445312"/>
        <c:axId val="0"/>
      </c:bar3DChart>
      <c:catAx>
        <c:axId val="90443776"/>
        <c:scaling>
          <c:orientation val="minMax"/>
        </c:scaling>
        <c:axPos val="b"/>
        <c:tickLblPos val="nextTo"/>
        <c:crossAx val="90445312"/>
        <c:crosses val="autoZero"/>
        <c:auto val="1"/>
        <c:lblAlgn val="ctr"/>
        <c:lblOffset val="100"/>
      </c:catAx>
      <c:valAx>
        <c:axId val="90445312"/>
        <c:scaling>
          <c:orientation val="minMax"/>
        </c:scaling>
        <c:axPos val="l"/>
        <c:majorGridlines/>
        <c:numFmt formatCode="General" sourceLinked="1"/>
        <c:tickLblPos val="nextTo"/>
        <c:crossAx val="90443776"/>
        <c:crosses val="autoZero"/>
        <c:crossBetween val="between"/>
      </c:valAx>
    </c:plotArea>
    <c:plotVisOnly val="1"/>
  </c:chart>
  <c:txPr>
    <a:bodyPr/>
    <a:lstStyle/>
    <a:p>
      <a:pPr>
        <a:defRPr sz="1800"/>
      </a:pPr>
      <a:endParaRPr lang="ru-RU"/>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pieChart>
        <c:varyColors val="1"/>
        <c:ser>
          <c:idx val="0"/>
          <c:order val="0"/>
          <c:tx>
            <c:strRef>
              <c:f>Лист1!$B$1</c:f>
              <c:strCache>
                <c:ptCount val="1"/>
                <c:pt idx="0">
                  <c:v>Продажи</c:v>
                </c:pt>
              </c:strCache>
            </c:strRef>
          </c:tx>
          <c:explosion val="25"/>
          <c:dPt>
            <c:idx val="0"/>
            <c:spPr>
              <a:solidFill>
                <a:srgbClr val="0D3093"/>
              </a:solidFill>
            </c:spPr>
          </c:dPt>
          <c:dPt>
            <c:idx val="1"/>
            <c:spPr>
              <a:solidFill>
                <a:srgbClr val="00B0F0"/>
              </a:solidFill>
            </c:spPr>
          </c:dPt>
          <c:dPt>
            <c:idx val="2"/>
            <c:spPr>
              <a:solidFill>
                <a:srgbClr val="FFC000"/>
              </a:solidFill>
            </c:spPr>
          </c:dPt>
          <c:cat>
            <c:strRef>
              <c:f>Лист1!$A$2:$A$4</c:f>
              <c:strCache>
                <c:ptCount val="3"/>
                <c:pt idx="0">
                  <c:v>иә</c:v>
                </c:pt>
                <c:pt idx="1">
                  <c:v>жоқ</c:v>
                </c:pt>
                <c:pt idx="2">
                  <c:v>жауап жоқ</c:v>
                </c:pt>
              </c:strCache>
            </c:strRef>
          </c:cat>
          <c:val>
            <c:numRef>
              <c:f>Лист1!$B$2:$B$4</c:f>
              <c:numCache>
                <c:formatCode>General</c:formatCode>
                <c:ptCount val="3"/>
                <c:pt idx="0">
                  <c:v>10</c:v>
                </c:pt>
                <c:pt idx="1">
                  <c:v>5</c:v>
                </c:pt>
                <c:pt idx="2">
                  <c:v>5</c:v>
                </c:pt>
              </c:numCache>
            </c:numRef>
          </c:val>
        </c:ser>
        <c:firstSliceAng val="0"/>
      </c:pieChart>
    </c:plotArea>
    <c:legend>
      <c:legendPos val="r"/>
      <c:layout/>
    </c:legend>
    <c:plotVisOnly val="1"/>
  </c:chart>
  <c:txPr>
    <a:bodyPr/>
    <a:lstStyle/>
    <a:p>
      <a:pPr>
        <a:defRPr sz="1800"/>
      </a:pPr>
      <a:endParaRPr lang="ru-RU"/>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20C118B8-5E53-4536-985A-71B9E9657621}"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C118B8-5E53-4536-985A-71B9E965762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C118B8-5E53-4536-985A-71B9E9657621}"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C118B8-5E53-4536-985A-71B9E965762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0C118B8-5E53-4536-985A-71B9E965762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0C118B8-5E53-4536-985A-71B9E965762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0C118B8-5E53-4536-985A-71B9E965762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C118B8-5E53-4536-985A-71B9E965762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20C118B8-5E53-4536-985A-71B9E9657621}"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C118B8-5E53-4536-985A-71B9E965762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C620085-5277-4998-98A8-4E58D2DB7363}" type="datetimeFigureOut">
              <a:rPr lang="ru-RU" smtClean="0"/>
              <a:pPr/>
              <a:t>10.04.2014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C118B8-5E53-4536-985A-71B9E965762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C620085-5277-4998-98A8-4E58D2DB7363}" type="datetimeFigureOut">
              <a:rPr lang="ru-RU" smtClean="0"/>
              <a:pPr/>
              <a:t>10.04.2014</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0C118B8-5E53-4536-985A-71B9E9657621}"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1785926"/>
            <a:ext cx="8286808" cy="2214578"/>
          </a:xfrm>
        </p:spPr>
        <p:txBody>
          <a:bodyPr>
            <a:normAutofit/>
          </a:bodyPr>
          <a:lstStyle/>
          <a:p>
            <a:r>
              <a:rPr lang="kk-KZ" sz="4000" i="1" dirty="0" smtClean="0">
                <a:solidFill>
                  <a:srgbClr val="FFFF00"/>
                </a:solidFill>
                <a:latin typeface="Times New Roman" pitchFamily="18" charset="0"/>
                <a:cs typeface="Times New Roman" pitchFamily="18" charset="0"/>
              </a:rPr>
              <a:t>Зерттеу тақырыбы: Балалар үйіне тастанды балалардың жағдайы.</a:t>
            </a:r>
            <a:r>
              <a:rPr lang="ru-RU" sz="4000" i="1" dirty="0" smtClean="0">
                <a:solidFill>
                  <a:srgbClr val="FFFF00"/>
                </a:solidFill>
                <a:latin typeface="Times New Roman" pitchFamily="18" charset="0"/>
                <a:cs typeface="Times New Roman" pitchFamily="18" charset="0"/>
              </a:rPr>
              <a:t/>
            </a:r>
            <a:br>
              <a:rPr lang="ru-RU" sz="4000" i="1" dirty="0" smtClean="0">
                <a:solidFill>
                  <a:srgbClr val="FFFF00"/>
                </a:solidFill>
                <a:latin typeface="Times New Roman" pitchFamily="18" charset="0"/>
                <a:cs typeface="Times New Roman" pitchFamily="18" charset="0"/>
              </a:rPr>
            </a:br>
            <a:endParaRPr lang="ru-RU" sz="4000" i="1" dirty="0">
              <a:solidFill>
                <a:srgbClr val="FFFF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642910" y="357166"/>
            <a:ext cx="7854696" cy="1752600"/>
          </a:xfrm>
        </p:spPr>
        <p:txBody>
          <a:bodyPr>
            <a:normAutofit/>
          </a:bodyPr>
          <a:lstStyle/>
          <a:p>
            <a:pPr algn="ctr"/>
            <a:r>
              <a:rPr lang="kk-KZ" sz="1800" dirty="0" smtClean="0">
                <a:effectLst>
                  <a:outerShdw blurRad="38100" dist="38100" dir="2700000" algn="tl">
                    <a:srgbClr val="000000">
                      <a:alpha val="43137"/>
                    </a:srgbClr>
                  </a:outerShdw>
                </a:effectLst>
                <a:latin typeface="Times New Roman" pitchFamily="18" charset="0"/>
                <a:cs typeface="Times New Roman" pitchFamily="18" charset="0"/>
              </a:rPr>
              <a:t>Қазақстан Республикасының білім және ғылым министрлігі  </a:t>
            </a:r>
            <a:endParaRPr lang="ru-RU" sz="1800"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r>
              <a:rPr lang="kk-KZ" sz="1800" dirty="0" smtClean="0">
                <a:effectLst>
                  <a:outerShdw blurRad="38100" dist="38100" dir="2700000" algn="tl">
                    <a:srgbClr val="000000">
                      <a:alpha val="43137"/>
                    </a:srgbClr>
                  </a:outerShdw>
                </a:effectLst>
                <a:latin typeface="Times New Roman" pitchFamily="18" charset="0"/>
                <a:cs typeface="Times New Roman" pitchFamily="18" charset="0"/>
              </a:rPr>
              <a:t>        Дәулет Серікбаев атындағы Шығыс Қазақстан мемлекеттік техникалық университеті</a:t>
            </a:r>
            <a:endParaRPr lang="ru-RU" sz="18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2529" name="Rectangle 1"/>
          <p:cNvSpPr>
            <a:spLocks noChangeArrowheads="1"/>
          </p:cNvSpPr>
          <p:nvPr/>
        </p:nvSpPr>
        <p:spPr bwMode="auto">
          <a:xfrm>
            <a:off x="285720" y="3983000"/>
            <a:ext cx="8643998"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Орындаған: Ктапбаева Ә.С.</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Тексерген: </a:t>
            </a:r>
            <a:r>
              <a:rPr lang="kk-KZ" sz="1600" dirty="0" smtClean="0">
                <a:latin typeface="Times New Roman" pitchFamily="18" charset="0"/>
                <a:ea typeface="Calibri" pitchFamily="34" charset="0"/>
                <a:cs typeface="Times New Roman" pitchFamily="18" charset="0"/>
              </a:rPr>
              <a:t>Уалиева С.К</a:t>
            </a:r>
            <a:r>
              <a:rPr kumimoji="0" lang="kk-K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en-US" sz="1600" dirty="0">
              <a:latin typeface="Times New Roman" pitchFamily="18"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en-US" sz="1600" dirty="0">
              <a:latin typeface="Times New Roman" pitchFamily="18"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en-US" sz="1600" dirty="0">
              <a:latin typeface="Times New Roman" pitchFamily="18"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Өскемен,қ. 201</a:t>
            </a: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4</a:t>
            </a:r>
            <a:r>
              <a:rPr kumimoji="0" lang="kk-K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ж.</a:t>
            </a:r>
            <a:endParaRPr kumimoji="0" lang="kk-KZ" sz="16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advTm="3343">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00108"/>
            <a:ext cx="8229600" cy="5324492"/>
          </a:xfrm>
        </p:spPr>
        <p:txBody>
          <a:bodyPr/>
          <a:lstStyle/>
          <a:p>
            <a:pPr algn="just"/>
            <a:r>
              <a:rPr lang="kk-KZ" dirty="0" smtClean="0">
                <a:solidFill>
                  <a:srgbClr val="FF0000"/>
                </a:solidFill>
                <a:effectLst>
                  <a:outerShdw blurRad="38100" dist="38100" dir="2700000" algn="tl">
                    <a:srgbClr val="000000">
                      <a:alpha val="43137"/>
                    </a:srgbClr>
                  </a:outerShdw>
                </a:effectLst>
                <a:cs typeface="Times New Roman" pitchFamily="18" charset="0"/>
              </a:rPr>
              <a:t>Зерттеу объектісі: </a:t>
            </a:r>
            <a:r>
              <a:rPr lang="kk-KZ" dirty="0" smtClean="0">
                <a:effectLst>
                  <a:outerShdw blurRad="38100" dist="38100" dir="2700000" algn="tl">
                    <a:srgbClr val="000000">
                      <a:alpha val="43137"/>
                    </a:srgbClr>
                  </a:outerShdw>
                </a:effectLst>
                <a:cs typeface="Times New Roman" pitchFamily="18" charset="0"/>
              </a:rPr>
              <a:t>Жасөспірімдер(12-17 жас)</a:t>
            </a:r>
          </a:p>
          <a:p>
            <a:pPr algn="just"/>
            <a:endParaRPr lang="kk-KZ" dirty="0" smtClean="0">
              <a:effectLst>
                <a:outerShdw blurRad="38100" dist="38100" dir="2700000" algn="tl">
                  <a:srgbClr val="000000">
                    <a:alpha val="43137"/>
                  </a:srgbClr>
                </a:outerShdw>
              </a:effectLst>
              <a:cs typeface="Times New Roman" pitchFamily="18" charset="0"/>
            </a:endParaRPr>
          </a:p>
          <a:p>
            <a:pPr algn="just"/>
            <a:r>
              <a:rPr lang="kk-KZ" dirty="0" smtClean="0">
                <a:solidFill>
                  <a:srgbClr val="FF0000"/>
                </a:solidFill>
                <a:effectLst>
                  <a:outerShdw blurRad="38100" dist="38100" dir="2700000" algn="tl">
                    <a:srgbClr val="000000">
                      <a:alpha val="43137"/>
                    </a:srgbClr>
                  </a:outerShdw>
                </a:effectLst>
                <a:cs typeface="Times New Roman" pitchFamily="18" charset="0"/>
              </a:rPr>
              <a:t>Зерттеу мақсаты: </a:t>
            </a:r>
            <a:r>
              <a:rPr lang="kk-KZ" dirty="0" smtClean="0">
                <a:effectLst>
                  <a:outerShdw blurRad="38100" dist="38100" dir="2700000" algn="tl">
                    <a:srgbClr val="000000">
                      <a:alpha val="43137"/>
                    </a:srgbClr>
                  </a:outerShdw>
                </a:effectLst>
                <a:cs typeface="Times New Roman" pitchFamily="18" charset="0"/>
              </a:rPr>
              <a:t>Ата – аналардың не себептен балалар үйіне тастауын және бас тартуының мәнін іздеу.</a:t>
            </a:r>
            <a:endParaRPr lang="ru-RU" dirty="0" smtClean="0">
              <a:effectLst>
                <a:outerShdw blurRad="38100" dist="38100" dir="2700000" algn="tl">
                  <a:srgbClr val="000000">
                    <a:alpha val="43137"/>
                  </a:srgbClr>
                </a:outerShdw>
              </a:effectLst>
              <a:cs typeface="Times New Roman" pitchFamily="18" charset="0"/>
            </a:endParaRPr>
          </a:p>
          <a:p>
            <a:pPr algn="just">
              <a:buNone/>
            </a:pPr>
            <a:endParaRPr lang="ru-RU" dirty="0" smtClean="0">
              <a:effectLst>
                <a:outerShdw blurRad="38100" dist="38100" dir="2700000" algn="tl">
                  <a:srgbClr val="000000">
                    <a:alpha val="43137"/>
                  </a:srgbClr>
                </a:outerShdw>
              </a:effectLst>
              <a:cs typeface="Times New Roman" pitchFamily="18" charset="0"/>
            </a:endParaRPr>
          </a:p>
          <a:p>
            <a:pPr algn="just"/>
            <a:r>
              <a:rPr lang="kk-KZ" dirty="0" smtClean="0">
                <a:solidFill>
                  <a:srgbClr val="FF0000"/>
                </a:solidFill>
                <a:effectLst>
                  <a:outerShdw blurRad="38100" dist="38100" dir="2700000" algn="tl">
                    <a:srgbClr val="000000">
                      <a:alpha val="43137"/>
                    </a:srgbClr>
                  </a:outerShdw>
                </a:effectLst>
                <a:cs typeface="Times New Roman" pitchFamily="18" charset="0"/>
              </a:rPr>
              <a:t>Зерттеу өзектілігі: </a:t>
            </a:r>
            <a:r>
              <a:rPr lang="kk-KZ" dirty="0" smtClean="0">
                <a:effectLst>
                  <a:outerShdw blurRad="38100" dist="38100" dir="2700000" algn="tl">
                    <a:srgbClr val="000000">
                      <a:alpha val="43137"/>
                    </a:srgbClr>
                  </a:outerShdw>
                </a:effectLst>
                <a:cs typeface="Times New Roman" pitchFamily="18" charset="0"/>
              </a:rPr>
              <a:t>Қазақстан Республикасындағы тастанды балалардың көбеюі және олардың қоршаған ортаға әсері.</a:t>
            </a:r>
            <a:endParaRPr lang="ru-RU" dirty="0" smtClean="0">
              <a:effectLst>
                <a:outerShdw blurRad="38100" dist="38100" dir="2700000" algn="tl">
                  <a:srgbClr val="000000">
                    <a:alpha val="43137"/>
                  </a:srgbClr>
                </a:outerShdw>
              </a:effectLst>
              <a:cs typeface="Times New Roman" pitchFamily="18" charset="0"/>
            </a:endParaRPr>
          </a:p>
          <a:p>
            <a:pPr algn="just"/>
            <a:endParaRPr lang="ru-RU" dirty="0">
              <a:effectLst>
                <a:outerShdw blurRad="38100" dist="38100" dir="2700000" algn="tl">
                  <a:srgbClr val="000000">
                    <a:alpha val="43137"/>
                  </a:srgbClr>
                </a:outerShdw>
              </a:effectLst>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785794"/>
            <a:ext cx="8229600" cy="5538806"/>
          </a:xfrm>
        </p:spPr>
        <p:txBody>
          <a:bodyPr>
            <a:normAutofit fontScale="92500" lnSpcReduction="20000"/>
          </a:bodyPr>
          <a:lstStyle/>
          <a:p>
            <a:pPr algn="just"/>
            <a:r>
              <a:rPr lang="kk-KZ"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Зерттеу құбылыстары: </a:t>
            </a:r>
            <a:r>
              <a:rPr lang="kk-KZ" dirty="0" smtClean="0">
                <a:effectLst>
                  <a:outerShdw blurRad="38100" dist="38100" dir="2700000" algn="tl">
                    <a:srgbClr val="000000">
                      <a:alpha val="43137"/>
                    </a:srgbClr>
                  </a:outerShdw>
                </a:effectLst>
                <a:latin typeface="Times New Roman" pitchFamily="18" charset="0"/>
                <a:cs typeface="Times New Roman" pitchFamily="18" charset="0"/>
              </a:rPr>
              <a:t>Қазіргі кезде өз балаларын тастаудың көбейіп келеді. Олар аналар өз баласын тастауды </a:t>
            </a:r>
            <a:r>
              <a:rPr lang="kk-KZ" dirty="0" smtClean="0">
                <a:effectLst>
                  <a:outerShdw blurRad="38100" dist="38100" dir="2700000" algn="tl">
                    <a:srgbClr val="000000">
                      <a:alpha val="43137"/>
                    </a:srgbClr>
                  </a:outerShdw>
                </a:effectLst>
                <a:latin typeface="Times New Roman" pitchFamily="18" charset="0"/>
                <a:cs typeface="Times New Roman" pitchFamily="18" charset="0"/>
              </a:rPr>
              <a:t>алдамшы </a:t>
            </a:r>
            <a:r>
              <a:rPr lang="kk-KZ" dirty="0" smtClean="0">
                <a:effectLst>
                  <a:outerShdw blurRad="38100" dist="38100" dir="2700000" algn="tl">
                    <a:srgbClr val="000000">
                      <a:alpha val="43137"/>
                    </a:srgbClr>
                  </a:outerShdw>
                </a:effectLst>
                <a:latin typeface="Times New Roman" pitchFamily="18" charset="0"/>
                <a:cs typeface="Times New Roman" pitchFamily="18" charset="0"/>
              </a:rPr>
              <a:t>махаббатқа сеніп қалуына себеп </a:t>
            </a:r>
            <a:r>
              <a:rPr lang="kk-KZ" dirty="0" smtClean="0">
                <a:effectLst>
                  <a:outerShdw blurRad="38100" dist="38100" dir="2700000" algn="tl">
                    <a:srgbClr val="000000">
                      <a:alpha val="43137"/>
                    </a:srgbClr>
                  </a:outerShdw>
                </a:effectLst>
                <a:latin typeface="Times New Roman" pitchFamily="18" charset="0"/>
                <a:cs typeface="Times New Roman" pitchFamily="18" charset="0"/>
              </a:rPr>
              <a:t>болады.</a:t>
            </a:r>
            <a:r>
              <a:rPr lang="en-US" dirty="0" smtClean="0">
                <a:effectLst>
                  <a:outerShdw blurRad="38100" dist="38100" dir="2700000" algn="tl">
                    <a:srgbClr val="000000">
                      <a:alpha val="43137"/>
                    </a:srgbClr>
                  </a:outerShdw>
                </a:effectLst>
                <a:latin typeface="Times New Roman" pitchFamily="18" charset="0"/>
                <a:cs typeface="Times New Roman" pitchFamily="18" charset="0"/>
              </a:rPr>
              <a:t> </a:t>
            </a:r>
            <a:r>
              <a:rPr lang="kk-KZ" dirty="0" smtClean="0">
                <a:effectLst>
                  <a:outerShdw blurRad="38100" dist="38100" dir="2700000" algn="tl">
                    <a:srgbClr val="000000">
                      <a:alpha val="43137"/>
                    </a:srgbClr>
                  </a:outerShdw>
                </a:effectLst>
                <a:latin typeface="Times New Roman" pitchFamily="18" charset="0"/>
                <a:cs typeface="Times New Roman" pitchFamily="18" charset="0"/>
              </a:rPr>
              <a:t>Ақшаның </a:t>
            </a:r>
            <a:r>
              <a:rPr lang="kk-KZ" dirty="0" smtClean="0">
                <a:effectLst>
                  <a:outerShdw blurRad="38100" dist="38100" dir="2700000" algn="tl">
                    <a:srgbClr val="000000">
                      <a:alpha val="43137"/>
                    </a:srgbClr>
                  </a:outerShdw>
                </a:effectLst>
                <a:latin typeface="Times New Roman" pitchFamily="18" charset="0"/>
                <a:cs typeface="Times New Roman" pitchFamily="18" charset="0"/>
              </a:rPr>
              <a:t>жетпеуінен, ер балалар жауапкершіліксіздіктен  балаларды асырап, өсіре алмаған аналар балалар тастауына әкеліп соқтырады. </a:t>
            </a:r>
            <a:endParaRPr lang="ru-RU" dirty="0" smtClean="0">
              <a:effectLst>
                <a:outerShdw blurRad="38100" dist="38100" dir="2700000" algn="tl">
                  <a:srgbClr val="000000">
                    <a:alpha val="43137"/>
                  </a:srgbClr>
                </a:outerShdw>
              </a:effectLst>
              <a:latin typeface="Times New Roman" pitchFamily="18" charset="0"/>
              <a:cs typeface="Times New Roman" pitchFamily="18" charset="0"/>
            </a:endParaRPr>
          </a:p>
          <a:p>
            <a:pPr algn="just">
              <a:buNone/>
            </a:pPr>
            <a:endParaRPr lang="ru-RU" dirty="0" smtClean="0">
              <a:effectLst>
                <a:outerShdw blurRad="38100" dist="38100" dir="2700000" algn="tl">
                  <a:srgbClr val="000000">
                    <a:alpha val="43137"/>
                  </a:srgbClr>
                </a:outerShdw>
              </a:effectLst>
              <a:latin typeface="Times New Roman" pitchFamily="18" charset="0"/>
              <a:cs typeface="Times New Roman" pitchFamily="18" charset="0"/>
            </a:endParaRPr>
          </a:p>
          <a:p>
            <a:pPr algn="just"/>
            <a:r>
              <a:rPr lang="kk-KZ"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Зерттеу гипотезасы: </a:t>
            </a:r>
            <a:r>
              <a:rPr lang="kk-KZ" dirty="0" smtClean="0">
                <a:effectLst>
                  <a:outerShdw blurRad="38100" dist="38100" dir="2700000" algn="tl">
                    <a:srgbClr val="000000">
                      <a:alpha val="43137"/>
                    </a:srgbClr>
                  </a:outerShdw>
                </a:effectLst>
                <a:latin typeface="Times New Roman" pitchFamily="18" charset="0"/>
                <a:cs typeface="Times New Roman" pitchFamily="18" charset="0"/>
              </a:rPr>
              <a:t>Шығыс Қазақстан облысында аталған санаттағы балалар санының азаюының тұрақты беталысы байқалады. Егер 2007 жылы аталған көрсеткіш 5725 баланы құраса, ал 2008 жылы ол 4545 бала деңгейіне дейін төмендеді (1180 балаға төмендеу – 20%), кезекті төмендеу 2009 жылы – 3,8%-ды, 2010 жылы – 2,3%-ды құрады. 4 жылда жетім және ата-анасының қамқорлығынсыз қалған балалар саны 1456 балаға азайды, бұл 25,4%-ды құрайды және 2011 жылғы 1 шілдедегі жағдай бойынша облыста 4050 бала бар.</a:t>
            </a:r>
            <a:endParaRPr lang="ru-RU" dirty="0" smtClean="0">
              <a:effectLst>
                <a:outerShdw blurRad="38100" dist="38100" dir="2700000" algn="tl">
                  <a:srgbClr val="000000">
                    <a:alpha val="43137"/>
                  </a:srgbClr>
                </a:outerShdw>
              </a:effectLst>
              <a:latin typeface="Times New Roman" pitchFamily="18" charset="0"/>
              <a:cs typeface="Times New Roman" pitchFamily="18" charset="0"/>
            </a:endParaRPr>
          </a:p>
          <a:p>
            <a:pPr algn="just"/>
            <a:endParaRPr lang="ru-RU"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857232"/>
            <a:ext cx="6143668" cy="714380"/>
          </a:xfrm>
        </p:spPr>
        <p:txBody>
          <a:bodyPr>
            <a:normAutofit/>
          </a:bodyPr>
          <a:lstStyle/>
          <a:p>
            <a:r>
              <a:rPr lang="kk-KZ" sz="4000" b="1" i="1" dirty="0" smtClean="0">
                <a:solidFill>
                  <a:srgbClr val="00FF00"/>
                </a:solidFill>
                <a:effectLst>
                  <a:outerShdw blurRad="38100" dist="38100" dir="2700000" algn="tl">
                    <a:srgbClr val="000000">
                      <a:alpha val="43137"/>
                    </a:srgbClr>
                  </a:outerShdw>
                </a:effectLst>
                <a:latin typeface="+mn-lt"/>
              </a:rPr>
              <a:t>Зерттеу бойынша:</a:t>
            </a:r>
            <a:endParaRPr lang="ru-RU" sz="4000" b="1" i="1" dirty="0">
              <a:solidFill>
                <a:srgbClr val="00FF00"/>
              </a:solidFill>
              <a:effectLst>
                <a:outerShdw blurRad="38100" dist="38100" dir="2700000" algn="tl">
                  <a:srgbClr val="000000">
                    <a:alpha val="43137"/>
                  </a:srgbClr>
                </a:outerShdw>
              </a:effectLst>
              <a:latin typeface="+mn-lt"/>
            </a:endParaRPr>
          </a:p>
        </p:txBody>
      </p:sp>
      <p:sp>
        <p:nvSpPr>
          <p:cNvPr id="3" name="Содержимое 2"/>
          <p:cNvSpPr>
            <a:spLocks noGrp="1"/>
          </p:cNvSpPr>
          <p:nvPr>
            <p:ph idx="1"/>
          </p:nvPr>
        </p:nvSpPr>
        <p:spPr/>
        <p:txBody>
          <a:bodyPr/>
          <a:lstStyle/>
          <a:p>
            <a:r>
              <a:rPr lang="kk-KZ" dirty="0" smtClean="0"/>
              <a:t>Барлығы 20 адамнан сауалнама алынды:</a:t>
            </a:r>
          </a:p>
          <a:p>
            <a:r>
              <a:rPr lang="kk-KZ" dirty="0" smtClean="0"/>
              <a:t>Сауалнамаға 4 ұл және 16 қыз қатысты.</a:t>
            </a:r>
          </a:p>
          <a:p>
            <a:r>
              <a:rPr lang="kk-KZ" dirty="0" smtClean="0"/>
              <a:t>Соның ішінде әртүрлі жас аралығында болды.</a:t>
            </a:r>
          </a:p>
          <a:p>
            <a:r>
              <a:rPr lang="kk-KZ" dirty="0" smtClean="0"/>
              <a:t>Сауалнама 2 апта аралығында жүргізілді</a:t>
            </a:r>
            <a:r>
              <a:rPr lang="kk-KZ" dirty="0" smtClean="0"/>
              <a:t>.</a:t>
            </a:r>
            <a:endParaRPr lang="en-US" dirty="0" smtClean="0"/>
          </a:p>
          <a:p>
            <a:r>
              <a:rPr lang="kk-KZ" dirty="0" smtClean="0"/>
              <a:t>Сауалнама анонимді түрде жүргізілді.</a:t>
            </a:r>
            <a:endParaRPr lang="kk-KZ" dirty="0" smtClean="0"/>
          </a:p>
          <a:p>
            <a:pPr>
              <a:buNone/>
            </a:pPr>
            <a:endParaRPr lang="kk-KZ" dirty="0" smtClean="0"/>
          </a:p>
          <a:p>
            <a:pPr>
              <a:buNone/>
            </a:pPr>
            <a:r>
              <a:rPr lang="kk-KZ" dirty="0" smtClean="0"/>
              <a:t>Сол сауалнама бойынша қорытындылар келесі кезекте:</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rot="19490366">
            <a:off x="1170271" y="3044513"/>
            <a:ext cx="8215370" cy="1953440"/>
          </a:xfrm>
        </p:spPr>
        <p:txBody>
          <a:bodyPr>
            <a:normAutofit/>
          </a:bodyPr>
          <a:lstStyle/>
          <a:p>
            <a:pPr algn="ctr"/>
            <a:r>
              <a:rPr lang="kk-KZ" sz="6000" dirty="0" smtClean="0">
                <a:effectLst>
                  <a:outerShdw blurRad="38100" dist="38100" dir="2700000" algn="tl">
                    <a:srgbClr val="000000">
                      <a:alpha val="43137"/>
                    </a:srgbClr>
                  </a:outerShdw>
                </a:effectLst>
                <a:latin typeface="+mn-lt"/>
                <a:cs typeface="Times New Roman" pitchFamily="18" charset="0"/>
              </a:rPr>
              <a:t>Сауалнама</a:t>
            </a:r>
            <a:endParaRPr lang="ru-RU" sz="6000" dirty="0">
              <a:effectLst>
                <a:outerShdw blurRad="38100" dist="38100" dir="2700000" algn="tl">
                  <a:srgbClr val="000000">
                    <a:alpha val="43137"/>
                  </a:srgbClr>
                </a:outerShdw>
              </a:effectLst>
              <a:latin typeface="+mn-lt"/>
              <a:cs typeface="Times New Roman" pitchFamily="18" charset="0"/>
            </a:endParaRPr>
          </a:p>
        </p:txBody>
      </p:sp>
      <p:pic>
        <p:nvPicPr>
          <p:cNvPr id="4" name="Picture 2"/>
          <p:cNvPicPr>
            <a:picLocks noChangeAspect="1" noChangeArrowheads="1"/>
          </p:cNvPicPr>
          <p:nvPr/>
        </p:nvPicPr>
        <p:blipFill>
          <a:blip r:embed="rId2" cstate="print"/>
          <a:srcRect/>
          <a:stretch>
            <a:fillRect/>
          </a:stretch>
        </p:blipFill>
        <p:spPr bwMode="auto">
          <a:xfrm rot="20382264">
            <a:off x="1413357" y="1395511"/>
            <a:ext cx="4093824" cy="2739140"/>
          </a:xfrm>
          <a:prstGeom prst="rect">
            <a:avLst/>
          </a:prstGeom>
          <a:noFill/>
          <a:ln w="9525">
            <a:noFill/>
            <a:miter lim="800000"/>
            <a:headEnd/>
            <a:tailEnd/>
          </a:ln>
          <a:effectLst/>
        </p:spPr>
      </p:pic>
    </p:spTree>
  </p:cSld>
  <p:clrMapOvr>
    <a:masterClrMapping/>
  </p:clrMapOvr>
  <p:transition>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57166"/>
            <a:ext cx="8229600" cy="1143000"/>
          </a:xfrm>
        </p:spPr>
        <p:txBody>
          <a:bodyPr>
            <a:normAutofit fontScale="90000"/>
          </a:bodyPr>
          <a:lstStyle/>
          <a:p>
            <a:pPr lvl="0"/>
            <a:r>
              <a:rPr lang="kk-KZ" sz="3600" b="1" dirty="0" smtClean="0">
                <a:solidFill>
                  <a:schemeClr val="tx1">
                    <a:lumMod val="85000"/>
                    <a:lumOff val="15000"/>
                  </a:schemeClr>
                </a:solidFill>
                <a:effectLst>
                  <a:outerShdw blurRad="38100" dist="38100" dir="2700000" algn="tl">
                    <a:srgbClr val="000000">
                      <a:alpha val="43137"/>
                    </a:srgbClr>
                  </a:outerShdw>
                </a:effectLst>
                <a:latin typeface="+mn-lt"/>
              </a:rPr>
              <a:t>1. Балалар тастауды қалай ойлайсыз?</a:t>
            </a:r>
            <a:r>
              <a:rPr lang="ru-RU" sz="3600" b="1" dirty="0" smtClean="0">
                <a:solidFill>
                  <a:schemeClr val="tx1">
                    <a:lumMod val="85000"/>
                    <a:lumOff val="15000"/>
                  </a:schemeClr>
                </a:solidFill>
                <a:effectLst>
                  <a:outerShdw blurRad="38100" dist="38100" dir="2700000" algn="tl">
                    <a:srgbClr val="000000">
                      <a:alpha val="43137"/>
                    </a:srgbClr>
                  </a:outerShdw>
                </a:effectLst>
                <a:latin typeface="+mn-lt"/>
              </a:rPr>
              <a:t/>
            </a:r>
            <a:br>
              <a:rPr lang="ru-RU" sz="3600" b="1" dirty="0" smtClean="0">
                <a:solidFill>
                  <a:schemeClr val="tx1">
                    <a:lumMod val="85000"/>
                    <a:lumOff val="15000"/>
                  </a:schemeClr>
                </a:solidFill>
                <a:effectLst>
                  <a:outerShdw blurRad="38100" dist="38100" dir="2700000" algn="tl">
                    <a:srgbClr val="000000">
                      <a:alpha val="43137"/>
                    </a:srgbClr>
                  </a:outerShdw>
                </a:effectLst>
                <a:latin typeface="+mn-lt"/>
              </a:rPr>
            </a:br>
            <a:endParaRPr lang="ru-RU" sz="3600" b="1" dirty="0">
              <a:solidFill>
                <a:schemeClr val="tx1">
                  <a:lumMod val="85000"/>
                  <a:lumOff val="15000"/>
                </a:schemeClr>
              </a:solidFill>
              <a:effectLst>
                <a:outerShdw blurRad="38100" dist="38100" dir="2700000" algn="tl">
                  <a:srgbClr val="000000">
                    <a:alpha val="43137"/>
                  </a:srgbClr>
                </a:outerShdw>
              </a:effectLst>
              <a:latin typeface="+mn-lt"/>
            </a:endParaRPr>
          </a:p>
        </p:txBody>
      </p:sp>
      <p:graphicFrame>
        <p:nvGraphicFramePr>
          <p:cNvPr id="5" name="Содержимое 4"/>
          <p:cNvGraphicFramePr>
            <a:graphicFrameLocks noGrp="1"/>
          </p:cNvGraphicFramePr>
          <p:nvPr>
            <p:ph idx="1"/>
          </p:nvPr>
        </p:nvGraphicFramePr>
        <p:xfrm>
          <a:off x="3286116" y="1928802"/>
          <a:ext cx="5329246" cy="2571757"/>
        </p:xfrm>
        <a:graphic>
          <a:graphicData uri="http://schemas.openxmlformats.org/drawingml/2006/chart">
            <c:chart xmlns:c="http://schemas.openxmlformats.org/drawingml/2006/chart" xmlns:r="http://schemas.openxmlformats.org/officeDocument/2006/relationships" r:id="rId2"/>
          </a:graphicData>
        </a:graphic>
      </p:graphicFrame>
      <p:sp>
        <p:nvSpPr>
          <p:cNvPr id="6145" name="Rectangle 1"/>
          <p:cNvSpPr>
            <a:spLocks noChangeArrowheads="1"/>
          </p:cNvSpPr>
          <p:nvPr/>
        </p:nvSpPr>
        <p:spPr bwMode="auto">
          <a:xfrm>
            <a:off x="571472" y="1098129"/>
            <a:ext cx="7786742" cy="400110"/>
          </a:xfrm>
          <a:prstGeom prst="rect">
            <a:avLst/>
          </a:prstGeom>
          <a:noFill/>
          <a:ln w="9525">
            <a:noFill/>
            <a:miter lim="800000"/>
            <a:headEnd/>
            <a:tailEnd/>
          </a:ln>
          <a:effectLst/>
        </p:spPr>
        <p:txBody>
          <a:bodyPr vert="horz" wrap="square" lIns="91440" tIns="45720" rIns="91440" bIns="45720" numCol="3"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Дұрыс </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Дұрыс</a:t>
            </a:r>
            <a:r>
              <a:rPr kumimoji="0" lang="kk-KZ" sz="2000" b="0" i="0" u="none" strike="noStrike" cap="none" normalizeH="0" dirty="0" smtClean="0">
                <a:ln>
                  <a:noFill/>
                </a:ln>
                <a:solidFill>
                  <a:schemeClr val="tx1"/>
                </a:solidFill>
                <a:effectLst/>
                <a:latin typeface="Times New Roman" pitchFamily="18" charset="0"/>
                <a:cs typeface="Times New Roman" pitchFamily="18" charset="0"/>
              </a:rPr>
              <a:t> емес </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baseline="0" dirty="0" smtClean="0">
                <a:latin typeface="Times New Roman" pitchFamily="18" charset="0"/>
                <a:cs typeface="Times New Roman" pitchFamily="18" charset="0"/>
              </a:rPr>
              <a:t>Жауап жоқ</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Picture 2"/>
          <p:cNvPicPr>
            <a:picLocks noChangeAspect="1" noChangeArrowheads="1"/>
          </p:cNvPicPr>
          <p:nvPr/>
        </p:nvPicPr>
        <p:blipFill>
          <a:blip r:embed="rId3" cstate="print"/>
          <a:srcRect/>
          <a:stretch>
            <a:fillRect/>
          </a:stretch>
        </p:blipFill>
        <p:spPr bwMode="auto">
          <a:xfrm>
            <a:off x="571472" y="4214818"/>
            <a:ext cx="3200422" cy="2000264"/>
          </a:xfrm>
          <a:prstGeom prst="rect">
            <a:avLst/>
          </a:prstGeom>
          <a:noFill/>
          <a:ln w="9525">
            <a:noFill/>
            <a:miter lim="800000"/>
            <a:headEnd/>
            <a:tailEnd/>
          </a:ln>
          <a:effectLst/>
        </p:spPr>
      </p:pic>
    </p:spTree>
  </p:cSld>
  <p:clrMapOvr>
    <a:masterClrMapping/>
  </p:clrMapOvr>
  <p:transition>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8"/>
          <p:cNvPicPr>
            <a:picLocks noChangeAspect="1" noChangeArrowheads="1"/>
          </p:cNvPicPr>
          <p:nvPr/>
        </p:nvPicPr>
        <p:blipFill>
          <a:blip r:embed="rId2" cstate="print"/>
          <a:srcRect/>
          <a:stretch>
            <a:fillRect/>
          </a:stretch>
        </p:blipFill>
        <p:spPr bwMode="auto">
          <a:xfrm>
            <a:off x="5572132" y="4357694"/>
            <a:ext cx="3000396" cy="2007538"/>
          </a:xfrm>
          <a:prstGeom prst="rect">
            <a:avLst/>
          </a:prstGeom>
          <a:noFill/>
          <a:ln w="9525">
            <a:noFill/>
            <a:miter lim="800000"/>
            <a:headEnd/>
            <a:tailEnd/>
          </a:ln>
          <a:effectLst/>
        </p:spPr>
      </p:pic>
      <p:graphicFrame>
        <p:nvGraphicFramePr>
          <p:cNvPr id="9" name="Содержимое 8"/>
          <p:cNvGraphicFramePr>
            <a:graphicFrameLocks noGrp="1"/>
          </p:cNvGraphicFramePr>
          <p:nvPr>
            <p:ph idx="1"/>
          </p:nvPr>
        </p:nvGraphicFramePr>
        <p:xfrm>
          <a:off x="285720" y="2143116"/>
          <a:ext cx="6715172" cy="3714776"/>
        </p:xfrm>
        <a:graphic>
          <a:graphicData uri="http://schemas.openxmlformats.org/drawingml/2006/chart">
            <c:chart xmlns:c="http://schemas.openxmlformats.org/drawingml/2006/chart" xmlns:r="http://schemas.openxmlformats.org/officeDocument/2006/relationships" r:id="rId3"/>
          </a:graphicData>
        </a:graphic>
      </p:graphicFrame>
      <p:sp>
        <p:nvSpPr>
          <p:cNvPr id="7" name="Заголовок 1"/>
          <p:cNvSpPr txBox="1">
            <a:spLocks/>
          </p:cNvSpPr>
          <p:nvPr/>
        </p:nvSpPr>
        <p:spPr>
          <a:xfrm>
            <a:off x="500034" y="785794"/>
            <a:ext cx="8429684" cy="1143000"/>
          </a:xfrm>
          <a:prstGeom prst="rect">
            <a:avLst/>
          </a:prstGeom>
        </p:spPr>
        <p:txBody>
          <a:bodyPr vert="horz" lIns="0" rIns="0" bIns="0" anchor="b">
            <a:noAutofit/>
          </a:bodyPr>
          <a:lstStyle/>
          <a:p>
            <a:pPr>
              <a:spcBef>
                <a:spcPct val="0"/>
              </a:spcBef>
            </a:pPr>
            <a:r>
              <a:rPr lang="kk-KZ" sz="3000" b="1" dirty="0">
                <a:solidFill>
                  <a:schemeClr val="tx1">
                    <a:lumMod val="85000"/>
                    <a:lumOff val="15000"/>
                  </a:schemeClr>
                </a:solidFill>
                <a:effectLst>
                  <a:outerShdw blurRad="38100" dist="38100" dir="2700000" algn="tl">
                    <a:srgbClr val="000000">
                      <a:alpha val="43137"/>
                    </a:srgbClr>
                  </a:outerShdw>
                </a:effectLst>
                <a:ea typeface="+mj-ea"/>
                <a:cs typeface="+mj-cs"/>
              </a:rPr>
              <a:t>2</a:t>
            </a:r>
            <a:r>
              <a:rPr kumimoji="0" lang="kk-KZ" sz="3000" b="1" i="0" u="none" strike="noStrike" kern="1200" cap="none" spc="0" normalizeH="0" baseline="0" noProof="0" dirty="0" smtClean="0">
                <a:ln>
                  <a:noFill/>
                </a:ln>
                <a:solidFill>
                  <a:schemeClr val="tx1">
                    <a:lumMod val="85000"/>
                    <a:lumOff val="15000"/>
                  </a:schemeClr>
                </a:solidFill>
                <a:effectLst>
                  <a:outerShdw blurRad="38100" dist="38100" dir="2700000" algn="tl">
                    <a:srgbClr val="000000">
                      <a:alpha val="43137"/>
                    </a:srgbClr>
                  </a:outerShdw>
                </a:effectLst>
                <a:uLnTx/>
                <a:uFillTx/>
                <a:latin typeface="+mn-lt"/>
                <a:ea typeface="+mj-ea"/>
                <a:cs typeface="+mj-cs"/>
              </a:rPr>
              <a:t>. </a:t>
            </a:r>
            <a:r>
              <a:rPr lang="kk-KZ" sz="3000" b="1" dirty="0">
                <a:effectLst>
                  <a:outerShdw blurRad="38100" dist="38100" dir="2700000" algn="tl">
                    <a:srgbClr val="000000">
                      <a:alpha val="43137"/>
                    </a:srgbClr>
                  </a:outerShdw>
                </a:effectLst>
              </a:rPr>
              <a:t>Сіздің ойыңызша неге балаларды тастайды</a:t>
            </a:r>
            <a:r>
              <a:rPr lang="kk-KZ" sz="3000" b="1" dirty="0" smtClean="0">
                <a:effectLst>
                  <a:outerShdw blurRad="38100" dist="38100" dir="2700000" algn="tl">
                    <a:srgbClr val="000000">
                      <a:alpha val="43137"/>
                    </a:srgbClr>
                  </a:outerShdw>
                </a:effectLst>
              </a:rPr>
              <a:t>?</a:t>
            </a:r>
            <a:r>
              <a:rPr kumimoji="0" lang="ru-RU" sz="3000" b="1" i="0" u="none" strike="noStrike" kern="1200" cap="none" spc="0" normalizeH="0" baseline="0" noProof="0" dirty="0" smtClean="0">
                <a:ln>
                  <a:noFill/>
                </a:ln>
                <a:solidFill>
                  <a:schemeClr val="tx1">
                    <a:lumMod val="85000"/>
                    <a:lumOff val="15000"/>
                  </a:schemeClr>
                </a:solidFill>
                <a:effectLst>
                  <a:outerShdw blurRad="38100" dist="38100" dir="2700000" algn="tl">
                    <a:srgbClr val="000000">
                      <a:alpha val="43137"/>
                    </a:srgbClr>
                  </a:outerShdw>
                </a:effectLst>
                <a:uLnTx/>
                <a:uFillTx/>
                <a:latin typeface="+mn-lt"/>
                <a:ea typeface="+mj-ea"/>
                <a:cs typeface="+mj-cs"/>
              </a:rPr>
              <a:t/>
            </a:r>
            <a:br>
              <a:rPr kumimoji="0" lang="ru-RU" sz="3000" b="1" i="0" u="none" strike="noStrike" kern="1200" cap="none" spc="0" normalizeH="0" baseline="0" noProof="0" dirty="0" smtClean="0">
                <a:ln>
                  <a:noFill/>
                </a:ln>
                <a:solidFill>
                  <a:schemeClr val="tx1">
                    <a:lumMod val="85000"/>
                    <a:lumOff val="15000"/>
                  </a:schemeClr>
                </a:solidFill>
                <a:effectLst>
                  <a:outerShdw blurRad="38100" dist="38100" dir="2700000" algn="tl">
                    <a:srgbClr val="000000">
                      <a:alpha val="43137"/>
                    </a:srgbClr>
                  </a:outerShdw>
                </a:effectLst>
                <a:uLnTx/>
                <a:uFillTx/>
                <a:latin typeface="+mn-lt"/>
                <a:ea typeface="+mj-ea"/>
                <a:cs typeface="+mj-cs"/>
              </a:rPr>
            </a:br>
            <a:endParaRPr kumimoji="0" lang="ru-RU" sz="3000" b="1" i="0" u="none" strike="noStrike" kern="1200" cap="none" spc="0" normalizeH="0" baseline="0" noProof="0" dirty="0">
              <a:ln>
                <a:noFill/>
              </a:ln>
              <a:solidFill>
                <a:schemeClr val="tx1">
                  <a:lumMod val="85000"/>
                  <a:lumOff val="15000"/>
                </a:schemeClr>
              </a:solidFill>
              <a:effectLst>
                <a:outerShdw blurRad="38100" dist="38100" dir="2700000" algn="tl">
                  <a:srgbClr val="000000">
                    <a:alpha val="43137"/>
                  </a:srgbClr>
                </a:outerShdw>
              </a:effectLst>
              <a:uLnTx/>
              <a:uFillTx/>
              <a:latin typeface="+mn-lt"/>
              <a:ea typeface="+mj-ea"/>
              <a:cs typeface="+mj-cs"/>
            </a:endParaRPr>
          </a:p>
        </p:txBody>
      </p:sp>
      <p:sp>
        <p:nvSpPr>
          <p:cNvPr id="8" name="Rectangle 1"/>
          <p:cNvSpPr>
            <a:spLocks noChangeArrowheads="1"/>
          </p:cNvSpPr>
          <p:nvPr/>
        </p:nvSpPr>
        <p:spPr bwMode="auto">
          <a:xfrm>
            <a:off x="571472" y="1346286"/>
            <a:ext cx="7786742" cy="707886"/>
          </a:xfrm>
          <a:prstGeom prst="rect">
            <a:avLst/>
          </a:prstGeom>
          <a:noFill/>
          <a:ln w="9525">
            <a:noFill/>
            <a:miter lim="800000"/>
            <a:headEnd/>
            <a:tailEnd/>
          </a:ln>
          <a:effectLst/>
        </p:spPr>
        <p:txBody>
          <a:bodyPr vert="horz" wrap="square" lIns="91440" tIns="45720" rIns="91440" bIns="45720" numCol="3"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kumimoji="0" lang="kk-KZ" sz="2000" b="0" i="0" u="none" strike="noStrike" cap="none" normalizeH="0" dirty="0" smtClean="0">
                <a:ln>
                  <a:noFill/>
                </a:ln>
                <a:solidFill>
                  <a:schemeClr val="tx1"/>
                </a:solidFill>
                <a:effectLst/>
                <a:latin typeface="Times New Roman" pitchFamily="18" charset="0"/>
                <a:cs typeface="Times New Roman" pitchFamily="18" charset="0"/>
              </a:rPr>
              <a:t>Ұнатпағандықтан</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endParaRPr lang="kk-KZ" sz="2000" dirty="0" smtClean="0">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kumimoji="0" lang="kk-KZ" sz="2000" b="0" i="0" u="none" strike="noStrike" cap="none" normalizeH="0" dirty="0" smtClean="0">
                <a:ln>
                  <a:noFill/>
                </a:ln>
                <a:solidFill>
                  <a:schemeClr val="tx1"/>
                </a:solidFill>
                <a:effectLst/>
                <a:latin typeface="Times New Roman" pitchFamily="18" charset="0"/>
                <a:cs typeface="Times New Roman" pitchFamily="18" charset="0"/>
              </a:rPr>
              <a:t>Мүмкіндігі болмағандықтан </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baseline="0" dirty="0" smtClean="0">
                <a:latin typeface="Times New Roman" pitchFamily="18" charset="0"/>
                <a:cs typeface="Times New Roman" pitchFamily="18" charset="0"/>
              </a:rPr>
              <a:t>Жауап жоқ</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wheel spokes="2"/>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928663" y="4157666"/>
            <a:ext cx="3929090" cy="2200291"/>
          </a:xfrm>
          <a:prstGeom prst="rect">
            <a:avLst/>
          </a:prstGeom>
          <a:noFill/>
          <a:ln w="9525">
            <a:noFill/>
            <a:miter lim="800000"/>
            <a:headEnd/>
            <a:tailEnd/>
          </a:ln>
          <a:effectLst/>
        </p:spPr>
      </p:pic>
      <p:sp>
        <p:nvSpPr>
          <p:cNvPr id="2" name="Заголовок 1"/>
          <p:cNvSpPr>
            <a:spLocks noGrp="1"/>
          </p:cNvSpPr>
          <p:nvPr>
            <p:ph type="title"/>
          </p:nvPr>
        </p:nvSpPr>
        <p:spPr/>
        <p:txBody>
          <a:bodyPr>
            <a:noAutofit/>
          </a:bodyPr>
          <a:lstStyle/>
          <a:p>
            <a:pPr lvl="0"/>
            <a:r>
              <a:rPr lang="kk-KZ" sz="3000" b="1" dirty="0" smtClean="0">
                <a:solidFill>
                  <a:schemeClr val="tx1">
                    <a:lumMod val="85000"/>
                    <a:lumOff val="15000"/>
                  </a:schemeClr>
                </a:solidFill>
                <a:effectLst>
                  <a:outerShdw blurRad="38100" dist="38100" dir="2700000" algn="tl">
                    <a:srgbClr val="000000">
                      <a:alpha val="43137"/>
                    </a:srgbClr>
                  </a:outerShdw>
                </a:effectLst>
                <a:latin typeface="+mn-lt"/>
              </a:rPr>
              <a:t>3.Сіздің ойыңызша неше жасындағы балаларды тастайды?</a:t>
            </a:r>
            <a:r>
              <a:rPr lang="ru-RU" sz="3000" b="1" dirty="0" smtClean="0">
                <a:solidFill>
                  <a:schemeClr val="tx1">
                    <a:lumMod val="85000"/>
                    <a:lumOff val="15000"/>
                  </a:schemeClr>
                </a:solidFill>
                <a:effectLst>
                  <a:outerShdw blurRad="38100" dist="38100" dir="2700000" algn="tl">
                    <a:srgbClr val="000000">
                      <a:alpha val="43137"/>
                    </a:srgbClr>
                  </a:outerShdw>
                </a:effectLst>
                <a:latin typeface="+mn-lt"/>
              </a:rPr>
              <a:t/>
            </a:r>
            <a:br>
              <a:rPr lang="ru-RU" sz="3000" b="1" dirty="0" smtClean="0">
                <a:solidFill>
                  <a:schemeClr val="tx1">
                    <a:lumMod val="85000"/>
                    <a:lumOff val="15000"/>
                  </a:schemeClr>
                </a:solidFill>
                <a:effectLst>
                  <a:outerShdw blurRad="38100" dist="38100" dir="2700000" algn="tl">
                    <a:srgbClr val="000000">
                      <a:alpha val="43137"/>
                    </a:srgbClr>
                  </a:outerShdw>
                </a:effectLst>
                <a:latin typeface="+mn-lt"/>
              </a:rPr>
            </a:br>
            <a:endParaRPr lang="ru-RU" sz="3000" b="1" dirty="0">
              <a:solidFill>
                <a:schemeClr val="tx1">
                  <a:lumMod val="85000"/>
                  <a:lumOff val="15000"/>
                </a:schemeClr>
              </a:solidFill>
              <a:effectLst>
                <a:outerShdw blurRad="38100" dist="38100" dir="2700000" algn="tl">
                  <a:srgbClr val="000000">
                    <a:alpha val="43137"/>
                  </a:srgbClr>
                </a:outerShdw>
              </a:effectLst>
              <a:latin typeface="+mn-lt"/>
            </a:endParaRPr>
          </a:p>
        </p:txBody>
      </p:sp>
      <p:graphicFrame>
        <p:nvGraphicFramePr>
          <p:cNvPr id="5" name="Содержимое 4"/>
          <p:cNvGraphicFramePr>
            <a:graphicFrameLocks noGrp="1"/>
          </p:cNvGraphicFramePr>
          <p:nvPr>
            <p:ph idx="1"/>
          </p:nvPr>
        </p:nvGraphicFramePr>
        <p:xfrm>
          <a:off x="2857488" y="2143116"/>
          <a:ext cx="4572032" cy="2428892"/>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1"/>
          <p:cNvSpPr>
            <a:spLocks noChangeArrowheads="1"/>
          </p:cNvSpPr>
          <p:nvPr/>
        </p:nvSpPr>
        <p:spPr bwMode="auto">
          <a:xfrm>
            <a:off x="571472" y="1500174"/>
            <a:ext cx="7786742" cy="400110"/>
          </a:xfrm>
          <a:prstGeom prst="rect">
            <a:avLst/>
          </a:prstGeom>
          <a:noFill/>
          <a:ln w="9525">
            <a:noFill/>
            <a:miter lim="800000"/>
            <a:headEnd/>
            <a:tailEnd/>
          </a:ln>
          <a:effectLst/>
        </p:spPr>
        <p:txBody>
          <a:bodyPr vert="horz" wrap="square" lIns="91440" tIns="45720" rIns="91440" bIns="45720" numCol="3"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0-11</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12-17</a:t>
            </a: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baseline="0" dirty="0" smtClean="0">
                <a:latin typeface="Times New Roman" pitchFamily="18" charset="0"/>
                <a:cs typeface="Times New Roman" pitchFamily="18" charset="0"/>
              </a:rPr>
              <a:t>Жауап жоқ</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split orient="ver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142984"/>
            <a:ext cx="8229600" cy="1143000"/>
          </a:xfrm>
        </p:spPr>
        <p:txBody>
          <a:bodyPr>
            <a:noAutofit/>
          </a:bodyPr>
          <a:lstStyle/>
          <a:p>
            <a:pPr lvl="0"/>
            <a:r>
              <a:rPr lang="kk-KZ" sz="3000" b="1" dirty="0" smtClean="0">
                <a:solidFill>
                  <a:schemeClr val="tx1">
                    <a:lumMod val="85000"/>
                    <a:lumOff val="15000"/>
                  </a:schemeClr>
                </a:solidFill>
                <a:effectLst>
                  <a:outerShdw blurRad="38100" dist="38100" dir="2700000" algn="tl">
                    <a:srgbClr val="000000">
                      <a:alpha val="43137"/>
                    </a:srgbClr>
                  </a:outerShdw>
                </a:effectLst>
                <a:latin typeface="+mn-lt"/>
              </a:rPr>
              <a:t>4.Әлемдегі таcтанды балалар саны бойынша алдыңғы орындағы мемлекетті атаңыз?</a:t>
            </a:r>
            <a:r>
              <a:rPr lang="ru-RU" sz="3000" b="1" dirty="0" smtClean="0">
                <a:solidFill>
                  <a:schemeClr val="tx1">
                    <a:lumMod val="85000"/>
                    <a:lumOff val="15000"/>
                  </a:schemeClr>
                </a:solidFill>
                <a:effectLst>
                  <a:outerShdw blurRad="38100" dist="38100" dir="2700000" algn="tl">
                    <a:srgbClr val="000000">
                      <a:alpha val="43137"/>
                    </a:srgbClr>
                  </a:outerShdw>
                </a:effectLst>
                <a:latin typeface="+mn-lt"/>
              </a:rPr>
              <a:t/>
            </a:r>
            <a:br>
              <a:rPr lang="ru-RU" sz="3000" b="1" dirty="0" smtClean="0">
                <a:solidFill>
                  <a:schemeClr val="tx1">
                    <a:lumMod val="85000"/>
                    <a:lumOff val="15000"/>
                  </a:schemeClr>
                </a:solidFill>
                <a:effectLst>
                  <a:outerShdw blurRad="38100" dist="38100" dir="2700000" algn="tl">
                    <a:srgbClr val="000000">
                      <a:alpha val="43137"/>
                    </a:srgbClr>
                  </a:outerShdw>
                </a:effectLst>
                <a:latin typeface="+mn-lt"/>
              </a:rPr>
            </a:br>
            <a:endParaRPr lang="ru-RU" sz="3000" b="1" dirty="0">
              <a:solidFill>
                <a:schemeClr val="tx1">
                  <a:lumMod val="85000"/>
                  <a:lumOff val="15000"/>
                </a:schemeClr>
              </a:solidFill>
              <a:effectLst>
                <a:outerShdw blurRad="38100" dist="38100" dir="2700000" algn="tl">
                  <a:srgbClr val="000000">
                    <a:alpha val="43137"/>
                  </a:srgbClr>
                </a:outerShdw>
              </a:effectLst>
              <a:latin typeface="+mn-lt"/>
            </a:endParaRPr>
          </a:p>
        </p:txBody>
      </p:sp>
      <p:graphicFrame>
        <p:nvGraphicFramePr>
          <p:cNvPr id="5" name="Содержимое 4"/>
          <p:cNvGraphicFramePr>
            <a:graphicFrameLocks noGrp="1"/>
          </p:cNvGraphicFramePr>
          <p:nvPr>
            <p:ph idx="1"/>
          </p:nvPr>
        </p:nvGraphicFramePr>
        <p:xfrm>
          <a:off x="785786" y="2571744"/>
          <a:ext cx="4786346" cy="35719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1"/>
          <p:cNvSpPr>
            <a:spLocks noChangeArrowheads="1"/>
          </p:cNvSpPr>
          <p:nvPr/>
        </p:nvSpPr>
        <p:spPr bwMode="auto">
          <a:xfrm>
            <a:off x="571472" y="1857364"/>
            <a:ext cx="8143932" cy="400110"/>
          </a:xfrm>
          <a:prstGeom prst="rect">
            <a:avLst/>
          </a:prstGeom>
          <a:noFill/>
          <a:ln w="9525">
            <a:noFill/>
            <a:miter lim="800000"/>
            <a:headEnd/>
            <a:tailEnd/>
          </a:ln>
          <a:effectLst/>
        </p:spPr>
        <p:txBody>
          <a:bodyPr vert="horz" wrap="square" lIns="91440" tIns="45720" rIns="91440" bIns="45720" numCol="5"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Қытай</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Қазақстан</a:t>
            </a: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baseline="0" dirty="0" smtClean="0">
                <a:latin typeface="Times New Roman" pitchFamily="18" charset="0"/>
                <a:cs typeface="Times New Roman" pitchFamily="18" charset="0"/>
              </a:rPr>
              <a:t>Жауап жоқ   </a:t>
            </a:r>
            <a:r>
              <a:rPr lang="kk-KZ" sz="2000" dirty="0" smtClean="0">
                <a:latin typeface="Times New Roman" pitchFamily="18" charset="0"/>
                <a:cs typeface="Times New Roman" pitchFamily="18" charset="0"/>
              </a:rPr>
              <a:t> </a:t>
            </a:r>
          </a:p>
          <a:p>
            <a:pPr marL="457200" marR="0" lvl="0" indent="-4572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АҚШ</a:t>
            </a:r>
          </a:p>
          <a:p>
            <a:pPr marL="457200" marR="0" lvl="0" indent="-4572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Ресей </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Picture 5"/>
          <p:cNvPicPr>
            <a:picLocks noChangeAspect="1" noChangeArrowheads="1"/>
          </p:cNvPicPr>
          <p:nvPr/>
        </p:nvPicPr>
        <p:blipFill>
          <a:blip r:embed="rId3" cstate="print"/>
          <a:srcRect/>
          <a:stretch>
            <a:fillRect/>
          </a:stretch>
        </p:blipFill>
        <p:spPr bwMode="auto">
          <a:xfrm>
            <a:off x="5214942" y="2643182"/>
            <a:ext cx="3500430" cy="2610378"/>
          </a:xfrm>
          <a:prstGeom prst="rect">
            <a:avLst/>
          </a:prstGeom>
          <a:noFill/>
          <a:ln w="9525">
            <a:noFill/>
            <a:miter lim="800000"/>
            <a:headEnd/>
            <a:tailEnd/>
          </a:ln>
          <a:effectLst/>
        </p:spPr>
      </p:pic>
    </p:spTree>
  </p:cSld>
  <p:clrMapOvr>
    <a:masterClrMapping/>
  </p:clrMapOvr>
  <p:transition>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00042"/>
            <a:ext cx="8229600" cy="928694"/>
          </a:xfrm>
        </p:spPr>
        <p:txBody>
          <a:bodyPr>
            <a:normAutofit fontScale="90000"/>
          </a:bodyPr>
          <a:lstStyle/>
          <a:p>
            <a:pPr lvl="0"/>
            <a:r>
              <a:rPr lang="kk-KZ" sz="3000" b="1" dirty="0" smtClean="0">
                <a:solidFill>
                  <a:schemeClr val="tx1"/>
                </a:solidFill>
                <a:latin typeface="+mn-lt"/>
              </a:rPr>
              <a:t>5. Сол мемлекеттің олай болуына не себеп?</a:t>
            </a:r>
            <a:r>
              <a:rPr lang="ru-RU" sz="3000" b="1" dirty="0" smtClean="0">
                <a:solidFill>
                  <a:schemeClr val="tx1"/>
                </a:solidFill>
                <a:latin typeface="+mn-lt"/>
              </a:rPr>
              <a:t/>
            </a:r>
            <a:br>
              <a:rPr lang="ru-RU" sz="3000" b="1" dirty="0" smtClean="0">
                <a:solidFill>
                  <a:schemeClr val="tx1"/>
                </a:solidFill>
                <a:latin typeface="+mn-lt"/>
              </a:rPr>
            </a:br>
            <a:endParaRPr lang="ru-RU" sz="3000" b="1" dirty="0">
              <a:solidFill>
                <a:schemeClr val="tx1"/>
              </a:solidFill>
              <a:latin typeface="+mn-lt"/>
            </a:endParaRPr>
          </a:p>
        </p:txBody>
      </p:sp>
      <p:graphicFrame>
        <p:nvGraphicFramePr>
          <p:cNvPr id="6" name="Содержимое 5"/>
          <p:cNvGraphicFramePr>
            <a:graphicFrameLocks noGrp="1"/>
          </p:cNvGraphicFramePr>
          <p:nvPr>
            <p:ph idx="1"/>
          </p:nvPr>
        </p:nvGraphicFramePr>
        <p:xfrm>
          <a:off x="457200" y="1935163"/>
          <a:ext cx="4400550" cy="3922712"/>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6"/>
          <p:cNvPicPr>
            <a:picLocks noChangeAspect="1" noChangeArrowheads="1"/>
          </p:cNvPicPr>
          <p:nvPr/>
        </p:nvPicPr>
        <p:blipFill>
          <a:blip r:embed="rId3" cstate="print"/>
          <a:srcRect/>
          <a:stretch>
            <a:fillRect/>
          </a:stretch>
        </p:blipFill>
        <p:spPr bwMode="auto">
          <a:xfrm>
            <a:off x="5214942" y="2857496"/>
            <a:ext cx="3327918" cy="2214578"/>
          </a:xfrm>
          <a:prstGeom prst="rect">
            <a:avLst/>
          </a:prstGeom>
          <a:noFill/>
          <a:ln w="9525">
            <a:noFill/>
            <a:miter lim="800000"/>
            <a:headEnd/>
            <a:tailEnd/>
          </a:ln>
          <a:effectLst/>
        </p:spPr>
      </p:pic>
      <p:sp>
        <p:nvSpPr>
          <p:cNvPr id="5" name="Rectangle 1"/>
          <p:cNvSpPr>
            <a:spLocks noChangeArrowheads="1"/>
          </p:cNvSpPr>
          <p:nvPr/>
        </p:nvSpPr>
        <p:spPr bwMode="auto">
          <a:xfrm>
            <a:off x="357158" y="1177867"/>
            <a:ext cx="8572560" cy="1015663"/>
          </a:xfrm>
          <a:prstGeom prst="rect">
            <a:avLst/>
          </a:prstGeom>
          <a:noFill/>
          <a:ln w="9525">
            <a:noFill/>
            <a:miter lim="800000"/>
            <a:headEnd/>
            <a:tailEnd/>
          </a:ln>
          <a:effectLst/>
        </p:spPr>
        <p:txBody>
          <a:bodyPr vert="horz" wrap="square" lIns="91440" tIns="45720" rIns="91440" bIns="45720" numCol="5" anchor="ctr" anchorCtr="0" compatLnSpc="1">
            <a:prstTxWarp prst="textNoShape">
              <a:avLst/>
            </a:prstTxWarp>
            <a:spAutoFit/>
          </a:bodyPr>
          <a:lstStyle/>
          <a:p>
            <a:pPr marL="342900" indent="-342900" fontAlgn="base">
              <a:spcBef>
                <a:spcPct val="0"/>
              </a:spcBef>
              <a:spcAft>
                <a:spcPct val="0"/>
              </a:spcAft>
              <a:buFont typeface="+mj-lt"/>
              <a:buAutoNum type="alphaLcParenR"/>
            </a:pPr>
            <a:r>
              <a:rPr lang="kk-KZ" sz="2000" dirty="0" smtClean="0">
                <a:latin typeface="Times New Roman" pitchFamily="18" charset="0"/>
                <a:cs typeface="Times New Roman" pitchFamily="18" charset="0"/>
              </a:rPr>
              <a:t>Жауап жоқ    </a:t>
            </a:r>
          </a:p>
          <a:p>
            <a:pPr marL="342900" indent="-342900" fontAlgn="base">
              <a:spcBef>
                <a:spcPct val="0"/>
              </a:spcBef>
              <a:spcAft>
                <a:spcPct val="0"/>
              </a:spcAft>
              <a:buFont typeface="+mj-lt"/>
              <a:buAutoNum type="alphaLcParenR"/>
            </a:pPr>
            <a:endParaRPr lang="kk-KZ" sz="2000" dirty="0" smtClean="0">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endParaRPr lang="kk-KZ" sz="2000" dirty="0" smtClean="0">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Қаражат болмауы</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kumimoji="0" lang="kk-KZ" sz="2000" b="0" i="0" u="none" strike="noStrike" cap="none" normalizeH="0" dirty="0" smtClean="0">
                <a:ln>
                  <a:noFill/>
                </a:ln>
                <a:solidFill>
                  <a:schemeClr val="tx1"/>
                </a:solidFill>
                <a:effectLst/>
                <a:latin typeface="Times New Roman" pitchFamily="18" charset="0"/>
                <a:cs typeface="Times New Roman" pitchFamily="18" charset="0"/>
              </a:rPr>
              <a:t>Мүмкіндігі болмағанықтан</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Алдамшы махаббат</a:t>
            </a: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cstate="print"/>
          <a:srcRect/>
          <a:stretch>
            <a:fillRect/>
          </a:stretch>
        </p:blipFill>
        <p:spPr bwMode="auto">
          <a:xfrm>
            <a:off x="5286380" y="3286124"/>
            <a:ext cx="3571900" cy="2824292"/>
          </a:xfrm>
          <a:prstGeom prst="rect">
            <a:avLst/>
          </a:prstGeom>
          <a:noFill/>
          <a:ln w="9525">
            <a:noFill/>
            <a:miter lim="800000"/>
            <a:headEnd/>
            <a:tailEnd/>
          </a:ln>
          <a:effectLst/>
        </p:spPr>
      </p:pic>
      <p:sp>
        <p:nvSpPr>
          <p:cNvPr id="2" name="Заголовок 1"/>
          <p:cNvSpPr>
            <a:spLocks noGrp="1"/>
          </p:cNvSpPr>
          <p:nvPr>
            <p:ph type="title"/>
          </p:nvPr>
        </p:nvSpPr>
        <p:spPr/>
        <p:txBody>
          <a:bodyPr>
            <a:normAutofit/>
          </a:bodyPr>
          <a:lstStyle/>
          <a:p>
            <a:pPr lvl="0"/>
            <a:r>
              <a:rPr lang="kk-KZ" sz="3000" b="1" dirty="0" smtClean="0">
                <a:solidFill>
                  <a:schemeClr val="tx1"/>
                </a:solidFill>
                <a:effectLst>
                  <a:outerShdw blurRad="38100" dist="38100" dir="2700000" algn="tl">
                    <a:srgbClr val="000000">
                      <a:alpha val="43137"/>
                    </a:srgbClr>
                  </a:outerShdw>
                </a:effectLst>
                <a:latin typeface="+mn-lt"/>
              </a:rPr>
              <a:t>6. Асыранды балаларға көз қарасыңыз?</a:t>
            </a:r>
            <a:r>
              <a:rPr lang="ru-RU" sz="3000" b="1" dirty="0" smtClean="0">
                <a:solidFill>
                  <a:schemeClr val="tx1"/>
                </a:solidFill>
                <a:effectLst>
                  <a:outerShdw blurRad="38100" dist="38100" dir="2700000" algn="tl">
                    <a:srgbClr val="000000">
                      <a:alpha val="43137"/>
                    </a:srgbClr>
                  </a:outerShdw>
                </a:effectLst>
                <a:latin typeface="+mn-lt"/>
              </a:rPr>
              <a:t/>
            </a:r>
            <a:br>
              <a:rPr lang="ru-RU" sz="3000" b="1" dirty="0" smtClean="0">
                <a:solidFill>
                  <a:schemeClr val="tx1"/>
                </a:solidFill>
                <a:effectLst>
                  <a:outerShdw blurRad="38100" dist="38100" dir="2700000" algn="tl">
                    <a:srgbClr val="000000">
                      <a:alpha val="43137"/>
                    </a:srgbClr>
                  </a:outerShdw>
                </a:effectLst>
                <a:latin typeface="+mn-lt"/>
              </a:rPr>
            </a:br>
            <a:endParaRPr lang="ru-RU" sz="3000" b="1" dirty="0">
              <a:solidFill>
                <a:schemeClr val="tx1"/>
              </a:solidFill>
              <a:effectLst>
                <a:outerShdw blurRad="38100" dist="38100" dir="2700000" algn="tl">
                  <a:srgbClr val="000000">
                    <a:alpha val="43137"/>
                  </a:srgbClr>
                </a:outerShdw>
              </a:effectLst>
              <a:latin typeface="+mn-lt"/>
            </a:endParaRPr>
          </a:p>
        </p:txBody>
      </p:sp>
      <p:graphicFrame>
        <p:nvGraphicFramePr>
          <p:cNvPr id="5" name="Содержимое 4"/>
          <p:cNvGraphicFramePr>
            <a:graphicFrameLocks noGrp="1"/>
          </p:cNvGraphicFramePr>
          <p:nvPr>
            <p:ph idx="1"/>
          </p:nvPr>
        </p:nvGraphicFramePr>
        <p:xfrm>
          <a:off x="285720" y="2357430"/>
          <a:ext cx="4829180" cy="3143272"/>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1"/>
          <p:cNvSpPr>
            <a:spLocks noChangeArrowheads="1"/>
          </p:cNvSpPr>
          <p:nvPr/>
        </p:nvSpPr>
        <p:spPr bwMode="auto">
          <a:xfrm>
            <a:off x="571472" y="1500174"/>
            <a:ext cx="7786742" cy="400110"/>
          </a:xfrm>
          <a:prstGeom prst="rect">
            <a:avLst/>
          </a:prstGeom>
          <a:noFill/>
          <a:ln w="9525">
            <a:noFill/>
            <a:miter lim="800000"/>
            <a:headEnd/>
            <a:tailEnd/>
          </a:ln>
          <a:effectLst/>
        </p:spPr>
        <p:txBody>
          <a:bodyPr vert="horz" wrap="square" lIns="91440" tIns="45720" rIns="91440" bIns="45720" numCol="3"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жақсы</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жаман</a:t>
            </a: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baseline="0" dirty="0" smtClean="0">
                <a:latin typeface="Times New Roman" pitchFamily="18" charset="0"/>
                <a:cs typeface="Times New Roman" pitchFamily="18" charset="0"/>
              </a:rPr>
              <a:t>Жауап жоқ</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strips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p:cNvPicPr>
            <a:picLocks noChangeAspect="1" noChangeArrowheads="1"/>
          </p:cNvPicPr>
          <p:nvPr/>
        </p:nvPicPr>
        <p:blipFill>
          <a:blip r:embed="rId2" cstate="print"/>
          <a:srcRect/>
          <a:stretch>
            <a:fillRect/>
          </a:stretch>
        </p:blipFill>
        <p:spPr bwMode="auto">
          <a:xfrm>
            <a:off x="5715008" y="3500438"/>
            <a:ext cx="3214710" cy="1714512"/>
          </a:xfrm>
          <a:prstGeom prst="rect">
            <a:avLst/>
          </a:prstGeom>
          <a:noFill/>
          <a:ln w="9525">
            <a:noFill/>
            <a:miter lim="800000"/>
            <a:headEnd/>
            <a:tailEnd/>
          </a:ln>
          <a:effectLst/>
        </p:spPr>
      </p:pic>
      <p:sp>
        <p:nvSpPr>
          <p:cNvPr id="2" name="Заголовок 1"/>
          <p:cNvSpPr>
            <a:spLocks noGrp="1"/>
          </p:cNvSpPr>
          <p:nvPr>
            <p:ph type="title"/>
          </p:nvPr>
        </p:nvSpPr>
        <p:spPr/>
        <p:txBody>
          <a:bodyPr>
            <a:normAutofit fontScale="90000"/>
          </a:bodyPr>
          <a:lstStyle/>
          <a:p>
            <a:pPr lvl="0"/>
            <a:r>
              <a:rPr lang="kk-KZ" sz="3000" b="1" dirty="0" smtClean="0">
                <a:solidFill>
                  <a:schemeClr val="tx1"/>
                </a:solidFill>
                <a:effectLst>
                  <a:outerShdw blurRad="38100" dist="38100" dir="2700000" algn="tl">
                    <a:srgbClr val="000000">
                      <a:alpha val="43137"/>
                    </a:srgbClr>
                  </a:outerShdw>
                </a:effectLst>
                <a:latin typeface="+mn-lt"/>
              </a:rPr>
              <a:t>7. Тастанды балаларға қалай көмектесу дұрыс? </a:t>
            </a:r>
            <a:r>
              <a:rPr lang="ru-RU" sz="3000" b="1" dirty="0" smtClean="0">
                <a:solidFill>
                  <a:schemeClr val="tx1"/>
                </a:solidFill>
                <a:effectLst>
                  <a:outerShdw blurRad="38100" dist="38100" dir="2700000" algn="tl">
                    <a:srgbClr val="000000">
                      <a:alpha val="43137"/>
                    </a:srgbClr>
                  </a:outerShdw>
                </a:effectLst>
                <a:latin typeface="+mn-lt"/>
              </a:rPr>
              <a:t/>
            </a:r>
            <a:br>
              <a:rPr lang="ru-RU" sz="3000" b="1" dirty="0" smtClean="0">
                <a:solidFill>
                  <a:schemeClr val="tx1"/>
                </a:solidFill>
                <a:effectLst>
                  <a:outerShdw blurRad="38100" dist="38100" dir="2700000" algn="tl">
                    <a:srgbClr val="000000">
                      <a:alpha val="43137"/>
                    </a:srgbClr>
                  </a:outerShdw>
                </a:effectLst>
                <a:latin typeface="+mn-lt"/>
              </a:rPr>
            </a:br>
            <a:endParaRPr lang="ru-RU" sz="3000" b="1" dirty="0">
              <a:solidFill>
                <a:schemeClr val="tx1"/>
              </a:solidFill>
              <a:effectLst>
                <a:outerShdw blurRad="38100" dist="38100" dir="2700000" algn="tl">
                  <a:srgbClr val="000000">
                    <a:alpha val="43137"/>
                  </a:srgbClr>
                </a:outerShdw>
              </a:effectLst>
              <a:latin typeface="+mn-lt"/>
            </a:endParaRPr>
          </a:p>
        </p:txBody>
      </p:sp>
      <p:graphicFrame>
        <p:nvGraphicFramePr>
          <p:cNvPr id="5" name="Содержимое 4"/>
          <p:cNvGraphicFramePr>
            <a:graphicFrameLocks noGrp="1"/>
          </p:cNvGraphicFramePr>
          <p:nvPr>
            <p:ph idx="1"/>
          </p:nvPr>
        </p:nvGraphicFramePr>
        <p:xfrm>
          <a:off x="457200" y="2643188"/>
          <a:ext cx="5400684" cy="3643332"/>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1"/>
          <p:cNvSpPr>
            <a:spLocks noChangeArrowheads="1"/>
          </p:cNvSpPr>
          <p:nvPr/>
        </p:nvSpPr>
        <p:spPr bwMode="auto">
          <a:xfrm>
            <a:off x="500034" y="1785926"/>
            <a:ext cx="7786742" cy="707886"/>
          </a:xfrm>
          <a:prstGeom prst="rect">
            <a:avLst/>
          </a:prstGeom>
          <a:noFill/>
          <a:ln w="9525">
            <a:noFill/>
            <a:miter lim="800000"/>
            <a:headEnd/>
            <a:tailEnd/>
          </a:ln>
          <a:effectLst/>
        </p:spPr>
        <p:txBody>
          <a:bodyPr vert="horz" wrap="square" lIns="91440" tIns="45720" rIns="91440" bIns="45720" numCol="4"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Оларды асырау</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Ештеңке істемеу</a:t>
            </a: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baseline="0" dirty="0" smtClean="0">
                <a:latin typeface="Times New Roman" pitchFamily="18" charset="0"/>
                <a:cs typeface="Times New Roman" pitchFamily="18" charset="0"/>
              </a:rPr>
              <a:t>Жауап жоқ</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kumimoji="0" lang="kk-KZ" sz="2000" b="0" i="0" u="none" strike="noStrike" cap="none" normalizeH="0" dirty="0" smtClean="0">
                <a:ln>
                  <a:noFill/>
                </a:ln>
                <a:solidFill>
                  <a:schemeClr val="tx1"/>
                </a:solidFill>
                <a:effectLst/>
                <a:latin typeface="Times New Roman" pitchFamily="18" charset="0"/>
                <a:cs typeface="Times New Roman" pitchFamily="18" charset="0"/>
              </a:rPr>
              <a:t>Ақша беру(бөлу)</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kk-KZ" sz="3000" b="1" dirty="0" smtClean="0">
                <a:solidFill>
                  <a:schemeClr val="tx1"/>
                </a:solidFill>
                <a:effectLst>
                  <a:outerShdw blurRad="38100" dist="38100" dir="2700000" algn="tl">
                    <a:srgbClr val="000000">
                      <a:alpha val="43137"/>
                    </a:srgbClr>
                  </a:outerShdw>
                </a:effectLst>
                <a:latin typeface="+mn-lt"/>
              </a:rPr>
              <a:t>8. Асыранды балаларды асырап алғандар дұрыс тәрбие бере ала ма?</a:t>
            </a:r>
            <a:r>
              <a:rPr lang="ru-RU" sz="3000" b="1" dirty="0" smtClean="0">
                <a:solidFill>
                  <a:schemeClr val="tx1"/>
                </a:solidFill>
                <a:effectLst>
                  <a:outerShdw blurRad="38100" dist="38100" dir="2700000" algn="tl">
                    <a:srgbClr val="000000">
                      <a:alpha val="43137"/>
                    </a:srgbClr>
                  </a:outerShdw>
                </a:effectLst>
                <a:latin typeface="+mn-lt"/>
              </a:rPr>
              <a:t/>
            </a:r>
            <a:br>
              <a:rPr lang="ru-RU" sz="3000" b="1" dirty="0" smtClean="0">
                <a:solidFill>
                  <a:schemeClr val="tx1"/>
                </a:solidFill>
                <a:effectLst>
                  <a:outerShdw blurRad="38100" dist="38100" dir="2700000" algn="tl">
                    <a:srgbClr val="000000">
                      <a:alpha val="43137"/>
                    </a:srgbClr>
                  </a:outerShdw>
                </a:effectLst>
                <a:latin typeface="+mn-lt"/>
              </a:rPr>
            </a:br>
            <a:endParaRPr lang="ru-RU" sz="3000" b="1" dirty="0">
              <a:solidFill>
                <a:schemeClr val="tx1"/>
              </a:solidFill>
              <a:effectLst>
                <a:outerShdw blurRad="38100" dist="38100" dir="2700000" algn="tl">
                  <a:srgbClr val="000000">
                    <a:alpha val="43137"/>
                  </a:srgbClr>
                </a:outerShdw>
              </a:effectLst>
              <a:latin typeface="+mn-lt"/>
            </a:endParaRPr>
          </a:p>
        </p:txBody>
      </p:sp>
      <p:graphicFrame>
        <p:nvGraphicFramePr>
          <p:cNvPr id="5" name="Содержимое 4"/>
          <p:cNvGraphicFramePr>
            <a:graphicFrameLocks noGrp="1"/>
          </p:cNvGraphicFramePr>
          <p:nvPr>
            <p:ph idx="1"/>
          </p:nvPr>
        </p:nvGraphicFramePr>
        <p:xfrm>
          <a:off x="457200" y="2428875"/>
          <a:ext cx="4972056" cy="2928951"/>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1"/>
          <p:cNvSpPr>
            <a:spLocks noChangeArrowheads="1"/>
          </p:cNvSpPr>
          <p:nvPr/>
        </p:nvSpPr>
        <p:spPr bwMode="auto">
          <a:xfrm>
            <a:off x="571472" y="1500174"/>
            <a:ext cx="7786742" cy="400110"/>
          </a:xfrm>
          <a:prstGeom prst="rect">
            <a:avLst/>
          </a:prstGeom>
          <a:noFill/>
          <a:ln w="9525">
            <a:noFill/>
            <a:miter lim="800000"/>
            <a:headEnd/>
            <a:tailEnd/>
          </a:ln>
          <a:effectLst/>
        </p:spPr>
        <p:txBody>
          <a:bodyPr vert="horz" wrap="square" lIns="91440" tIns="45720" rIns="91440" bIns="45720" numCol="3"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иә</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жоқ</a:t>
            </a: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baseline="0" dirty="0" smtClean="0">
                <a:latin typeface="Times New Roman" pitchFamily="18" charset="0"/>
                <a:cs typeface="Times New Roman" pitchFamily="18" charset="0"/>
              </a:rPr>
              <a:t>Жауап жоқ</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Picture 3"/>
          <p:cNvPicPr>
            <a:picLocks noChangeAspect="1" noChangeArrowheads="1"/>
          </p:cNvPicPr>
          <p:nvPr/>
        </p:nvPicPr>
        <p:blipFill>
          <a:blip r:embed="rId3" cstate="print"/>
          <a:srcRect/>
          <a:stretch>
            <a:fillRect/>
          </a:stretch>
        </p:blipFill>
        <p:spPr bwMode="auto">
          <a:xfrm>
            <a:off x="5429256" y="2571744"/>
            <a:ext cx="3200421" cy="2000264"/>
          </a:xfrm>
          <a:prstGeom prst="rect">
            <a:avLst/>
          </a:prstGeom>
          <a:noFill/>
          <a:ln w="9525">
            <a:noFill/>
            <a:miter lim="800000"/>
            <a:headEnd/>
            <a:tailEnd/>
          </a:ln>
          <a:effectLst/>
        </p:spPr>
      </p:pic>
    </p:spTree>
  </p:cSld>
  <p:clrMapOvr>
    <a:masterClrMapping/>
  </p:clrMapOvr>
  <p:transition>
    <p:cover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ru-RU" sz="3000" b="1" dirty="0" smtClean="0">
                <a:solidFill>
                  <a:schemeClr val="tx1"/>
                </a:solidFill>
                <a:effectLst>
                  <a:outerShdw blurRad="38100" dist="38100" dir="2700000" algn="tl">
                    <a:srgbClr val="000000">
                      <a:alpha val="43137"/>
                    </a:srgbClr>
                  </a:outerShdw>
                </a:effectLst>
                <a:latin typeface="+mn-lt"/>
              </a:rPr>
              <a:t/>
            </a:r>
            <a:br>
              <a:rPr lang="ru-RU" sz="3000" b="1" dirty="0" smtClean="0">
                <a:solidFill>
                  <a:schemeClr val="tx1"/>
                </a:solidFill>
                <a:effectLst>
                  <a:outerShdw blurRad="38100" dist="38100" dir="2700000" algn="tl">
                    <a:srgbClr val="000000">
                      <a:alpha val="43137"/>
                    </a:srgbClr>
                  </a:outerShdw>
                </a:effectLst>
                <a:latin typeface="+mn-lt"/>
              </a:rPr>
            </a:br>
            <a:r>
              <a:rPr lang="ru-RU" sz="3000" b="1" dirty="0" smtClean="0">
                <a:solidFill>
                  <a:schemeClr val="tx1"/>
                </a:solidFill>
                <a:effectLst>
                  <a:outerShdw blurRad="38100" dist="38100" dir="2700000" algn="tl">
                    <a:srgbClr val="000000">
                      <a:alpha val="43137"/>
                    </a:srgbClr>
                  </a:outerShdw>
                </a:effectLst>
                <a:latin typeface="+mn-lt"/>
              </a:rPr>
              <a:t>9.</a:t>
            </a:r>
            <a:r>
              <a:rPr lang="kk-KZ" sz="3000" b="1" dirty="0" smtClean="0">
                <a:solidFill>
                  <a:schemeClr val="tx1"/>
                </a:solidFill>
                <a:effectLst>
                  <a:outerShdw blurRad="38100" dist="38100" dir="2700000" algn="tl">
                    <a:srgbClr val="000000">
                      <a:alpha val="43137"/>
                    </a:srgbClr>
                  </a:outerShdw>
                </a:effectLst>
                <a:latin typeface="+mn-lt"/>
              </a:rPr>
              <a:t> Тастанды балалар психологиясы қандай болуы мүмкін?</a:t>
            </a:r>
            <a:endParaRPr lang="ru-RU" sz="3000" b="1" dirty="0">
              <a:solidFill>
                <a:schemeClr val="tx1"/>
              </a:solidFill>
              <a:effectLst>
                <a:outerShdw blurRad="38100" dist="38100" dir="2700000" algn="tl">
                  <a:srgbClr val="000000">
                    <a:alpha val="43137"/>
                  </a:srgbClr>
                </a:outerShdw>
              </a:effectLst>
              <a:latin typeface="+mn-lt"/>
            </a:endParaRPr>
          </a:p>
        </p:txBody>
      </p:sp>
      <p:graphicFrame>
        <p:nvGraphicFramePr>
          <p:cNvPr id="5" name="Содержимое 4"/>
          <p:cNvGraphicFramePr>
            <a:graphicFrameLocks noGrp="1"/>
          </p:cNvGraphicFramePr>
          <p:nvPr>
            <p:ph idx="1"/>
          </p:nvPr>
        </p:nvGraphicFramePr>
        <p:xfrm>
          <a:off x="457200" y="3000375"/>
          <a:ext cx="4972056" cy="2857517"/>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1"/>
          <p:cNvSpPr>
            <a:spLocks noChangeArrowheads="1"/>
          </p:cNvSpPr>
          <p:nvPr/>
        </p:nvSpPr>
        <p:spPr bwMode="auto">
          <a:xfrm>
            <a:off x="571472" y="2143116"/>
            <a:ext cx="7786742" cy="400110"/>
          </a:xfrm>
          <a:prstGeom prst="rect">
            <a:avLst/>
          </a:prstGeom>
          <a:noFill/>
          <a:ln w="9525">
            <a:noFill/>
            <a:miter lim="800000"/>
            <a:headEnd/>
            <a:tailEnd/>
          </a:ln>
          <a:effectLst/>
        </p:spPr>
        <p:txBody>
          <a:bodyPr vert="horz" wrap="square" lIns="91440" tIns="45720" rIns="91440" bIns="45720" numCol="3"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жақсы</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жаман</a:t>
            </a: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baseline="0" dirty="0" smtClean="0">
                <a:latin typeface="Times New Roman" pitchFamily="18" charset="0"/>
                <a:cs typeface="Times New Roman" pitchFamily="18" charset="0"/>
              </a:rPr>
              <a:t>Жауап жоқ</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Picture 9"/>
          <p:cNvPicPr>
            <a:picLocks noChangeAspect="1" noChangeArrowheads="1"/>
          </p:cNvPicPr>
          <p:nvPr/>
        </p:nvPicPr>
        <p:blipFill>
          <a:blip r:embed="rId3" cstate="print"/>
          <a:srcRect/>
          <a:stretch>
            <a:fillRect/>
          </a:stretch>
        </p:blipFill>
        <p:spPr bwMode="auto">
          <a:xfrm>
            <a:off x="5500694" y="3071810"/>
            <a:ext cx="3304008" cy="2643206"/>
          </a:xfrm>
          <a:prstGeom prst="rect">
            <a:avLst/>
          </a:prstGeom>
          <a:noFill/>
          <a:ln w="9525">
            <a:noFill/>
            <a:miter lim="800000"/>
            <a:headEnd/>
            <a:tailEnd/>
          </a:ln>
          <a:effectLst/>
        </p:spPr>
      </p:pic>
    </p:spTree>
  </p:cSld>
  <p:clrMapOvr>
    <a:masterClrMapping/>
  </p:clrMapOvr>
  <p:transition>
    <p:cover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401080" cy="1224714"/>
          </a:xfrm>
        </p:spPr>
        <p:txBody>
          <a:bodyPr>
            <a:noAutofit/>
          </a:bodyPr>
          <a:lstStyle/>
          <a:p>
            <a:pPr lvl="0"/>
            <a:r>
              <a:rPr lang="en-US" sz="3000" b="1" dirty="0" smtClean="0">
                <a:solidFill>
                  <a:schemeClr val="tx1"/>
                </a:solidFill>
                <a:effectLst>
                  <a:outerShdw blurRad="38100" dist="38100" dir="2700000" algn="tl">
                    <a:srgbClr val="000000">
                      <a:alpha val="43137"/>
                    </a:srgbClr>
                  </a:outerShdw>
                </a:effectLst>
                <a:latin typeface="+mn-lt"/>
              </a:rPr>
              <a:t>10.</a:t>
            </a:r>
            <a:r>
              <a:rPr lang="kk-KZ" sz="3000" b="1" dirty="0" smtClean="0">
                <a:solidFill>
                  <a:schemeClr val="tx1"/>
                </a:solidFill>
                <a:effectLst>
                  <a:outerShdw blurRad="38100" dist="38100" dir="2700000" algn="tl">
                    <a:srgbClr val="000000">
                      <a:alpha val="43137"/>
                    </a:srgbClr>
                  </a:outerShdw>
                </a:effectLst>
                <a:latin typeface="+mn-lt"/>
              </a:rPr>
              <a:t>Ата – аналардың балаларды тастағандарын жазалау керек пе? </a:t>
            </a:r>
            <a:r>
              <a:rPr lang="ru-RU" sz="3000" b="1" dirty="0" smtClean="0">
                <a:solidFill>
                  <a:schemeClr val="tx1"/>
                </a:solidFill>
                <a:effectLst>
                  <a:outerShdw blurRad="38100" dist="38100" dir="2700000" algn="tl">
                    <a:srgbClr val="000000">
                      <a:alpha val="43137"/>
                    </a:srgbClr>
                  </a:outerShdw>
                </a:effectLst>
                <a:latin typeface="+mn-lt"/>
              </a:rPr>
              <a:t/>
            </a:r>
            <a:br>
              <a:rPr lang="ru-RU" sz="3000" b="1" dirty="0" smtClean="0">
                <a:solidFill>
                  <a:schemeClr val="tx1"/>
                </a:solidFill>
                <a:effectLst>
                  <a:outerShdw blurRad="38100" dist="38100" dir="2700000" algn="tl">
                    <a:srgbClr val="000000">
                      <a:alpha val="43137"/>
                    </a:srgbClr>
                  </a:outerShdw>
                </a:effectLst>
                <a:latin typeface="+mn-lt"/>
              </a:rPr>
            </a:br>
            <a:endParaRPr lang="ru-RU" sz="3000" b="1" dirty="0">
              <a:solidFill>
                <a:schemeClr val="tx1"/>
              </a:solidFill>
              <a:effectLst>
                <a:outerShdw blurRad="38100" dist="38100" dir="2700000" algn="tl">
                  <a:srgbClr val="000000">
                    <a:alpha val="43137"/>
                  </a:srgbClr>
                </a:outerShdw>
              </a:effectLst>
              <a:latin typeface="+mn-lt"/>
            </a:endParaRPr>
          </a:p>
        </p:txBody>
      </p:sp>
      <p:graphicFrame>
        <p:nvGraphicFramePr>
          <p:cNvPr id="5" name="Содержимое 4"/>
          <p:cNvGraphicFramePr>
            <a:graphicFrameLocks noGrp="1"/>
          </p:cNvGraphicFramePr>
          <p:nvPr>
            <p:ph idx="1"/>
          </p:nvPr>
        </p:nvGraphicFramePr>
        <p:xfrm>
          <a:off x="457200" y="2357430"/>
          <a:ext cx="4972056" cy="35719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1"/>
          <p:cNvSpPr>
            <a:spLocks noChangeArrowheads="1"/>
          </p:cNvSpPr>
          <p:nvPr/>
        </p:nvSpPr>
        <p:spPr bwMode="auto">
          <a:xfrm>
            <a:off x="642910" y="1928802"/>
            <a:ext cx="7786742" cy="400110"/>
          </a:xfrm>
          <a:prstGeom prst="rect">
            <a:avLst/>
          </a:prstGeom>
          <a:noFill/>
          <a:ln w="9525">
            <a:noFill/>
            <a:miter lim="800000"/>
            <a:headEnd/>
            <a:tailEnd/>
          </a:ln>
          <a:effectLst/>
        </p:spPr>
        <p:txBody>
          <a:bodyPr vert="horz" wrap="square" lIns="91440" tIns="45720" rIns="91440" bIns="45720" numCol="3" anchor="ctr" anchorCtr="0" compatLnSpc="1">
            <a:prstTxWarp prst="textNoShape">
              <a:avLst/>
            </a:prstTxWarp>
            <a:spAutoFit/>
          </a:bodyPr>
          <a:lstStyle/>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Иә, керек</a:t>
            </a: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dirty="0" smtClean="0">
                <a:latin typeface="Times New Roman" pitchFamily="18" charset="0"/>
                <a:cs typeface="Times New Roman" pitchFamily="18" charset="0"/>
              </a:rPr>
              <a:t>Жоқ, керек жоқ</a:t>
            </a:r>
            <a:endParaRPr kumimoji="0" lang="kk-KZ" sz="2000" b="0" i="0" u="none" strike="noStrike" cap="none" normalizeH="0" dirty="0" smtClean="0">
              <a:ln>
                <a:noFill/>
              </a:ln>
              <a:solidFill>
                <a:schemeClr val="tx1"/>
              </a:solidFill>
              <a:effectLst/>
              <a:latin typeface="Times New Roman" pitchFamily="18"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mj-lt"/>
              <a:buAutoNum type="alphaLcParenR"/>
              <a:tabLst/>
            </a:pPr>
            <a:r>
              <a:rPr lang="kk-KZ" sz="2000" baseline="0" dirty="0" smtClean="0">
                <a:latin typeface="Times New Roman" pitchFamily="18" charset="0"/>
                <a:cs typeface="Times New Roman" pitchFamily="18" charset="0"/>
              </a:rPr>
              <a:t>Жауап жоқ</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5786446" y="2928934"/>
            <a:ext cx="3006085" cy="2285996"/>
          </a:xfrm>
          <a:prstGeom prst="rect">
            <a:avLst/>
          </a:prstGeom>
          <a:noFill/>
          <a:ln w="9525">
            <a:noFill/>
            <a:miter lim="800000"/>
            <a:headEnd/>
            <a:tailEnd/>
          </a:ln>
          <a:effectLst/>
        </p:spPr>
      </p:pic>
    </p:spTree>
  </p:cSld>
  <p:clrMapOvr>
    <a:masterClrMapping/>
  </p:clrMapOvr>
  <p:transition>
    <p:cover dir="l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1357298"/>
            <a:ext cx="8229600" cy="1143000"/>
          </a:xfrm>
        </p:spPr>
        <p:txBody>
          <a:bodyPr/>
          <a:lstStyle/>
          <a:p>
            <a:r>
              <a:rPr lang="kk-KZ" b="1" dirty="0" smtClean="0">
                <a:solidFill>
                  <a:schemeClr val="tx1"/>
                </a:solidFill>
                <a:effectLst>
                  <a:outerShdw blurRad="38100" dist="38100" dir="2700000" algn="tl">
                    <a:srgbClr val="000000">
                      <a:alpha val="43137"/>
                    </a:srgbClr>
                  </a:outerShdw>
                </a:effectLst>
                <a:latin typeface="+mn-lt"/>
              </a:rPr>
              <a:t>Назарларыңызға рахмет!</a:t>
            </a:r>
            <a:endParaRPr lang="ru-RU" b="1" dirty="0">
              <a:solidFill>
                <a:schemeClr val="tx1"/>
              </a:solidFill>
              <a:effectLst>
                <a:outerShdw blurRad="38100" dist="38100" dir="2700000" algn="tl">
                  <a:srgbClr val="000000">
                    <a:alpha val="43137"/>
                  </a:srgbClr>
                </a:outerShdw>
              </a:effectLst>
              <a:latin typeface="+mn-lt"/>
            </a:endParaRPr>
          </a:p>
        </p:txBody>
      </p:sp>
      <p:pic>
        <p:nvPicPr>
          <p:cNvPr id="10" name="Picture 3" descr="C:\Documents and Settings\ASEM AND AIKO\Рабочий стол\salyut-na-prozrachnom-fone1.gif"/>
          <p:cNvPicPr>
            <a:picLocks noChangeAspect="1" noChangeArrowheads="1" noCrop="1"/>
          </p:cNvPicPr>
          <p:nvPr/>
        </p:nvPicPr>
        <p:blipFill>
          <a:blip r:embed="rId2" cstate="print"/>
          <a:srcRect/>
          <a:stretch>
            <a:fillRect/>
          </a:stretch>
        </p:blipFill>
        <p:spPr bwMode="auto">
          <a:xfrm>
            <a:off x="1142976" y="3429000"/>
            <a:ext cx="2500330" cy="2781824"/>
          </a:xfrm>
          <a:prstGeom prst="rect">
            <a:avLst/>
          </a:prstGeom>
          <a:noFill/>
        </p:spPr>
      </p:pic>
      <p:pic>
        <p:nvPicPr>
          <p:cNvPr id="11" name="Picture 3" descr="C:\Documents and Settings\ASEM AND AIKO\Рабочий стол\salyut-na-prozrachnom-fone1.gif"/>
          <p:cNvPicPr>
            <a:picLocks noChangeAspect="1" noChangeArrowheads="1" noCrop="1"/>
          </p:cNvPicPr>
          <p:nvPr/>
        </p:nvPicPr>
        <p:blipFill>
          <a:blip r:embed="rId2" cstate="print"/>
          <a:srcRect/>
          <a:stretch>
            <a:fillRect/>
          </a:stretch>
        </p:blipFill>
        <p:spPr bwMode="auto">
          <a:xfrm>
            <a:off x="6215074" y="0"/>
            <a:ext cx="2500330" cy="2781824"/>
          </a:xfrm>
          <a:prstGeom prst="rect">
            <a:avLst/>
          </a:prstGeom>
          <a:noFill/>
        </p:spPr>
      </p:pic>
    </p:spTree>
  </p:cSld>
  <p:clrMapOvr>
    <a:masterClrMapping/>
  </p:clrMapOvr>
  <p:transition>
    <p:push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307</TotalTime>
  <Words>387</Words>
  <Application>Microsoft Office PowerPoint</Application>
  <PresentationFormat>Экран (4:3)</PresentationFormat>
  <Paragraphs>80</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Поток</vt:lpstr>
      <vt:lpstr>Зерттеу тақырыбы: Балалар үйіне тастанды балалардың жағдайы. </vt:lpstr>
      <vt:lpstr>Слайд 2</vt:lpstr>
      <vt:lpstr>Слайд 3</vt:lpstr>
      <vt:lpstr>Зерттеу бойынша:</vt:lpstr>
      <vt:lpstr>Сауалнама</vt:lpstr>
      <vt:lpstr>1. Балалар тастауды қалай ойлайсыз? </vt:lpstr>
      <vt:lpstr>Слайд 7</vt:lpstr>
      <vt:lpstr>3.Сіздің ойыңызша неше жасындағы балаларды тастайды? </vt:lpstr>
      <vt:lpstr>4.Әлемдегі таcтанды балалар саны бойынша алдыңғы орындағы мемлекетті атаңыз? </vt:lpstr>
      <vt:lpstr>5. Сол мемлекеттің олай болуына не себеп? </vt:lpstr>
      <vt:lpstr>6. Асыранды балаларға көз қарасыңыз? </vt:lpstr>
      <vt:lpstr>7. Тастанды балаларға қалай көмектесу дұрыс?  </vt:lpstr>
      <vt:lpstr>8. Асыранды балаларды асырап алғандар дұрыс тәрбие бере ала ма? </vt:lpstr>
      <vt:lpstr> 9. Тастанды балалар психологиясы қандай болуы мүмкін?</vt:lpstr>
      <vt:lpstr>10.Ата – аналардың балаларды тастағандарын жазалау керек пе?  </vt:lpstr>
      <vt:lpstr>Назарларыңызға рахмет!</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ASEM AND AIKO</dc:creator>
  <cp:lastModifiedBy>ASEM AND AIKO</cp:lastModifiedBy>
  <cp:revision>37</cp:revision>
  <dcterms:created xsi:type="dcterms:W3CDTF">2014-04-02T14:01:29Z</dcterms:created>
  <dcterms:modified xsi:type="dcterms:W3CDTF">2014-04-10T13:50:05Z</dcterms:modified>
</cp:coreProperties>
</file>